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2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5143500" type="screen16x9"/>
  <p:notesSz cx="6858000" cy="9144000"/>
  <p:embeddedFontLst>
    <p:embeddedFont>
      <p:font typeface="Average" panose="020B0604020202020204" charset="0"/>
      <p:regular r:id="rId27"/>
    </p:embeddedFont>
    <p:embeddedFont>
      <p:font typeface="Lato" panose="020F0502020204030203" pitchFamily="34" charset="0"/>
      <p:regular r:id="rId28"/>
      <p:bold r:id="rId29"/>
      <p:italic r:id="rId30"/>
      <p:boldItalic r:id="rId31"/>
    </p:embeddedFont>
    <p:embeddedFont>
      <p:font typeface="Quattrocento Sans" panose="020B05020500000200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jhqDorxtvLO8/gxR7jN4Z7PV7P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A7E2E-50D0-49C3-138B-7F701F818A68}" v="2" dt="2024-04-24T07:08:07.403"/>
  </p1510:revLst>
</p1510:revInfo>
</file>

<file path=ppt/tableStyles.xml><?xml version="1.0" encoding="utf-8"?>
<a:tblStyleLst xmlns:a="http://schemas.openxmlformats.org/drawingml/2006/main" def="{C61AC3CD-D99F-415E-8C07-3DEC34ED800D}">
  <a:tblStyle styleId="{C61AC3CD-D99F-415E-8C07-3DEC34ED800D}" styleName="Table_0">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1V>
    <a:band2V>
      <a:tcTxStyle b="off"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2"/>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customschemas.google.com/relationships/presentationmetadata" Target="meta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5c6655e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25c6655e96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674b2257e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674b2257ed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f6a2f0be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g1f6a2f0beb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1" name="Google Shape;55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674b2257e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1674b2257ed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661c750b1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1661c750b19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3"/>
          <p:cNvGrpSpPr/>
          <p:nvPr/>
        </p:nvGrpSpPr>
        <p:grpSpPr>
          <a:xfrm>
            <a:off x="4350279" y="2855377"/>
            <a:ext cx="443589" cy="105632"/>
            <a:chOff x="4137525" y="2915950"/>
            <a:chExt cx="869100" cy="207000"/>
          </a:xfrm>
        </p:grpSpPr>
        <p:sp>
          <p:nvSpPr>
            <p:cNvPr id="11" name="Google Shape;11;p23"/>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3"/>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3"/>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3"/>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5" name="Google Shape;15;p23"/>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32"/>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32"/>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3" name="Google Shape;53;p3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 name="Google Shape;19;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 name="Google Shape;20;p2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24" descr="A picture containing icon&#10;&#10;Description automatically generated"/>
          <p:cNvPicPr preferRelativeResize="0"/>
          <p:nvPr/>
        </p:nvPicPr>
        <p:blipFill rotWithShape="1">
          <a:blip r:embed="rId2">
            <a:alphaModFix/>
          </a:blip>
          <a:srcRect r="50568"/>
          <a:stretch/>
        </p:blipFill>
        <p:spPr>
          <a:xfrm>
            <a:off x="8355463" y="231688"/>
            <a:ext cx="552985" cy="2133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2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 name="Google Shape;27;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2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2" name="Google Shape;32;p2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p2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2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7"/>
        <p:cNvGrpSpPr/>
        <p:nvPr/>
      </p:nvGrpSpPr>
      <p:grpSpPr>
        <a:xfrm>
          <a:off x="0" y="0"/>
          <a:ext cx="0" cy="0"/>
          <a:chOff x="0" y="0"/>
          <a:chExt cx="0" cy="0"/>
        </a:xfrm>
      </p:grpSpPr>
      <p:sp>
        <p:nvSpPr>
          <p:cNvPr id="38" name="Google Shape;38;p29"/>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9" name="Google Shape;39;p2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3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 name="Google Shape;42;p3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3" name="Google Shape;43;p30"/>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 name="Google Shape;44;p30"/>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5" name="Google Shape;45;p3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6" name="Google Shape;46;p3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3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9" name="Google Shape;49;p3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2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5.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2.jpg"/><Relationship Id="rId13" Type="http://schemas.openxmlformats.org/officeDocument/2006/relationships/image" Target="../media/image47.jpg"/><Relationship Id="rId3" Type="http://schemas.openxmlformats.org/officeDocument/2006/relationships/image" Target="../media/image4.png"/><Relationship Id="rId7" Type="http://schemas.openxmlformats.org/officeDocument/2006/relationships/image" Target="../media/image41.jpg"/><Relationship Id="rId12"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jpg"/><Relationship Id="rId11" Type="http://schemas.openxmlformats.org/officeDocument/2006/relationships/image" Target="../media/image45.jpg"/><Relationship Id="rId5" Type="http://schemas.openxmlformats.org/officeDocument/2006/relationships/image" Target="../media/image39.jpg"/><Relationship Id="rId10" Type="http://schemas.openxmlformats.org/officeDocument/2006/relationships/image" Target="../media/image44.png"/><Relationship Id="rId4" Type="http://schemas.openxmlformats.org/officeDocument/2006/relationships/image" Target="../media/image38.jpg"/><Relationship Id="rId9" Type="http://schemas.openxmlformats.org/officeDocument/2006/relationships/image" Target="../media/image43.jp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s://www.flairminds.com/"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4.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671258" y="932288"/>
            <a:ext cx="7801500" cy="1202224"/>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800"/>
              <a:buNone/>
            </a:pPr>
            <a:r>
              <a:rPr lang="en">
                <a:solidFill>
                  <a:schemeClr val="lt1"/>
                </a:solidFill>
                <a:latin typeface="Calibri"/>
                <a:ea typeface="Calibri"/>
                <a:cs typeface="Calibri"/>
                <a:sym typeface="Calibri"/>
              </a:rPr>
              <a:t>Data Science practices</a:t>
            </a:r>
            <a:endParaRPr>
              <a:solidFill>
                <a:schemeClr val="lt1"/>
              </a:solidFill>
              <a:latin typeface="Calibri"/>
              <a:ea typeface="Calibri"/>
              <a:cs typeface="Calibri"/>
              <a:sym typeface="Calibri"/>
            </a:endParaRPr>
          </a:p>
        </p:txBody>
      </p:sp>
      <p:sp>
        <p:nvSpPr>
          <p:cNvPr id="59" name="Google Shape;59;p1"/>
          <p:cNvSpPr txBox="1"/>
          <p:nvPr/>
        </p:nvSpPr>
        <p:spPr>
          <a:xfrm>
            <a:off x="6839975" y="268638"/>
            <a:ext cx="170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60" name="Google Shape;60;p1"/>
          <p:cNvSpPr txBox="1"/>
          <p:nvPr/>
        </p:nvSpPr>
        <p:spPr>
          <a:xfrm>
            <a:off x="2519208" y="395774"/>
            <a:ext cx="3886200" cy="546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70C0"/>
                </a:solidFill>
                <a:latin typeface="Arial"/>
                <a:ea typeface="Arial"/>
                <a:cs typeface="Arial"/>
                <a:sym typeface="Arial"/>
              </a:rPr>
              <a:t> </a:t>
            </a:r>
            <a:r>
              <a:rPr lang="en" sz="2350" b="1" i="0" u="none" strike="noStrike" cap="none">
                <a:solidFill>
                  <a:srgbClr val="0070C0"/>
                </a:solidFill>
                <a:latin typeface="Arial"/>
                <a:ea typeface="Arial"/>
                <a:cs typeface="Arial"/>
                <a:sym typeface="Arial"/>
              </a:rPr>
              <a:t>Flairminds</a:t>
            </a:r>
            <a:endParaRPr sz="2350" b="1" i="0" u="none" strike="noStrike" cap="none">
              <a:solidFill>
                <a:srgbClr val="0070C0"/>
              </a:solidFill>
              <a:latin typeface="Arial"/>
              <a:ea typeface="Arial"/>
              <a:cs typeface="Arial"/>
              <a:sym typeface="Arial"/>
            </a:endParaRPr>
          </a:p>
        </p:txBody>
      </p:sp>
      <p:sp>
        <p:nvSpPr>
          <p:cNvPr id="61" name="Google Shape;61;p1"/>
          <p:cNvSpPr txBox="1"/>
          <p:nvPr/>
        </p:nvSpPr>
        <p:spPr>
          <a:xfrm>
            <a:off x="3500188" y="730836"/>
            <a:ext cx="19242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73763"/>
                </a:solidFill>
                <a:latin typeface="Roboto"/>
                <a:ea typeface="Roboto"/>
                <a:cs typeface="Roboto"/>
                <a:sym typeface="Roboto"/>
              </a:rPr>
              <a:t>Innovation, Resilience, Efficiency</a:t>
            </a:r>
            <a:endParaRPr sz="800" b="0" i="0" u="none" strike="noStrike" cap="none">
              <a:solidFill>
                <a:srgbClr val="073763"/>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2198917" y="2251862"/>
            <a:ext cx="4746182" cy="2476899"/>
          </a:xfrm>
          <a:prstGeom prst="rect">
            <a:avLst/>
          </a:prstGeom>
          <a:noFill/>
          <a:ln>
            <a:noFill/>
          </a:ln>
        </p:spPr>
      </p:pic>
      <p:pic>
        <p:nvPicPr>
          <p:cNvPr id="63" name="Google Shape;63;p1" descr="A picture containing icon&#10;&#10;Description automatically generated"/>
          <p:cNvPicPr preferRelativeResize="0"/>
          <p:nvPr/>
        </p:nvPicPr>
        <p:blipFill rotWithShape="1">
          <a:blip r:embed="rId4">
            <a:alphaModFix/>
          </a:blip>
          <a:srcRect r="50568"/>
          <a:stretch/>
        </p:blipFill>
        <p:spPr>
          <a:xfrm>
            <a:off x="4185716" y="182430"/>
            <a:ext cx="552986" cy="2133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2"/>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a:latin typeface="Calibri"/>
                <a:ea typeface="Calibri"/>
                <a:cs typeface="Calibri"/>
                <a:sym typeface="Calibri"/>
              </a:rPr>
              <a:t>Case studies</a:t>
            </a:r>
            <a:endParaRPr>
              <a:latin typeface="Calibri"/>
              <a:ea typeface="Calibri"/>
              <a:cs typeface="Calibri"/>
              <a:sym typeface="Calibri"/>
            </a:endParaRPr>
          </a:p>
        </p:txBody>
      </p:sp>
      <p:sp>
        <p:nvSpPr>
          <p:cNvPr id="244" name="Google Shape;244;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8"/>
        <p:cNvGrpSpPr/>
        <p:nvPr/>
      </p:nvGrpSpPr>
      <p:grpSpPr>
        <a:xfrm>
          <a:off x="0" y="0"/>
          <a:ext cx="0" cy="0"/>
          <a:chOff x="0" y="0"/>
          <a:chExt cx="0" cy="0"/>
        </a:xfrm>
      </p:grpSpPr>
      <p:pic>
        <p:nvPicPr>
          <p:cNvPr id="249" name="Google Shape;249;p14"/>
          <p:cNvPicPr preferRelativeResize="0"/>
          <p:nvPr/>
        </p:nvPicPr>
        <p:blipFill rotWithShape="1">
          <a:blip r:embed="rId3">
            <a:alphaModFix/>
          </a:blip>
          <a:srcRect/>
          <a:stretch/>
        </p:blipFill>
        <p:spPr>
          <a:xfrm>
            <a:off x="3842425" y="4285569"/>
            <a:ext cx="1421650" cy="706406"/>
          </a:xfrm>
          <a:prstGeom prst="rect">
            <a:avLst/>
          </a:prstGeom>
          <a:noFill/>
          <a:ln>
            <a:noFill/>
          </a:ln>
        </p:spPr>
      </p:pic>
      <p:sp>
        <p:nvSpPr>
          <p:cNvPr id="250" name="Google Shape;250;p14"/>
          <p:cNvSpPr/>
          <p:nvPr/>
        </p:nvSpPr>
        <p:spPr>
          <a:xfrm>
            <a:off x="470425" y="1376100"/>
            <a:ext cx="1747500" cy="27219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1" name="Google Shape;251;p14"/>
          <p:cNvSpPr txBox="1"/>
          <p:nvPr/>
        </p:nvSpPr>
        <p:spPr>
          <a:xfrm>
            <a:off x="478325" y="1459155"/>
            <a:ext cx="1739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Sources</a:t>
            </a:r>
            <a:endParaRPr sz="1400" b="1" i="0" u="none" strike="noStrike" cap="none">
              <a:solidFill>
                <a:srgbClr val="000000"/>
              </a:solidFill>
              <a:latin typeface="Calibri"/>
              <a:ea typeface="Calibri"/>
              <a:cs typeface="Calibri"/>
              <a:sym typeface="Calibri"/>
            </a:endParaRPr>
          </a:p>
        </p:txBody>
      </p:sp>
      <p:sp>
        <p:nvSpPr>
          <p:cNvPr id="252" name="Google Shape;252;p14"/>
          <p:cNvSpPr txBox="1"/>
          <p:nvPr/>
        </p:nvSpPr>
        <p:spPr>
          <a:xfrm>
            <a:off x="972475" y="1913439"/>
            <a:ext cx="1174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PoS data (Daily update)</a:t>
            </a:r>
            <a:endParaRPr sz="1000" b="0" i="0" u="none" strike="noStrike" cap="none">
              <a:solidFill>
                <a:srgbClr val="000000"/>
              </a:solidFill>
              <a:latin typeface="Calibri"/>
              <a:ea typeface="Calibri"/>
              <a:cs typeface="Calibri"/>
              <a:sym typeface="Calibri"/>
            </a:endParaRPr>
          </a:p>
        </p:txBody>
      </p:sp>
      <p:sp>
        <p:nvSpPr>
          <p:cNvPr id="253" name="Google Shape;253;p14"/>
          <p:cNvSpPr txBox="1"/>
          <p:nvPr/>
        </p:nvSpPr>
        <p:spPr>
          <a:xfrm>
            <a:off x="972475" y="2758577"/>
            <a:ext cx="1174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Promotions data</a:t>
            </a:r>
            <a:endParaRPr sz="1000" b="0" i="0" u="none" strike="noStrike" cap="none">
              <a:solidFill>
                <a:srgbClr val="000000"/>
              </a:solidFill>
              <a:latin typeface="Calibri"/>
              <a:ea typeface="Calibri"/>
              <a:cs typeface="Calibri"/>
              <a:sym typeface="Calibri"/>
            </a:endParaRPr>
          </a:p>
        </p:txBody>
      </p:sp>
      <p:sp>
        <p:nvSpPr>
          <p:cNvPr id="254" name="Google Shape;254;p14"/>
          <p:cNvSpPr txBox="1"/>
          <p:nvPr/>
        </p:nvSpPr>
        <p:spPr>
          <a:xfrm>
            <a:off x="972475" y="3419142"/>
            <a:ext cx="1245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Socio-demographic data</a:t>
            </a:r>
            <a:endParaRPr sz="1000" b="0" i="0" u="none" strike="noStrike" cap="none">
              <a:solidFill>
                <a:srgbClr val="000000"/>
              </a:solidFill>
              <a:latin typeface="Calibri"/>
              <a:ea typeface="Calibri"/>
              <a:cs typeface="Calibri"/>
              <a:sym typeface="Calibri"/>
            </a:endParaRPr>
          </a:p>
        </p:txBody>
      </p:sp>
      <p:sp>
        <p:nvSpPr>
          <p:cNvPr id="255" name="Google Shape;255;p14"/>
          <p:cNvSpPr/>
          <p:nvPr/>
        </p:nvSpPr>
        <p:spPr>
          <a:xfrm>
            <a:off x="2396375" y="1376100"/>
            <a:ext cx="4251000" cy="27219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4"/>
          <p:cNvSpPr txBox="1"/>
          <p:nvPr/>
        </p:nvSpPr>
        <p:spPr>
          <a:xfrm>
            <a:off x="2388375" y="1459155"/>
            <a:ext cx="4259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Processing</a:t>
            </a:r>
            <a:endParaRPr sz="1400" b="1" i="0" u="none" strike="noStrike" cap="none">
              <a:solidFill>
                <a:srgbClr val="000000"/>
              </a:solidFill>
              <a:latin typeface="Calibri"/>
              <a:ea typeface="Calibri"/>
              <a:cs typeface="Calibri"/>
              <a:sym typeface="Calibri"/>
            </a:endParaRPr>
          </a:p>
        </p:txBody>
      </p:sp>
      <p:sp>
        <p:nvSpPr>
          <p:cNvPr id="257" name="Google Shape;257;p14"/>
          <p:cNvSpPr/>
          <p:nvPr/>
        </p:nvSpPr>
        <p:spPr>
          <a:xfrm>
            <a:off x="6881075" y="1376100"/>
            <a:ext cx="1784700" cy="27219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4"/>
          <p:cNvSpPr txBox="1"/>
          <p:nvPr/>
        </p:nvSpPr>
        <p:spPr>
          <a:xfrm>
            <a:off x="6881075" y="1459155"/>
            <a:ext cx="1784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Visualization</a:t>
            </a:r>
            <a:endParaRPr sz="1400" b="1" i="0" u="none" strike="noStrike" cap="none">
              <a:solidFill>
                <a:srgbClr val="000000"/>
              </a:solidFill>
              <a:latin typeface="Calibri"/>
              <a:ea typeface="Calibri"/>
              <a:cs typeface="Calibri"/>
              <a:sym typeface="Calibri"/>
            </a:endParaRPr>
          </a:p>
        </p:txBody>
      </p:sp>
      <p:sp>
        <p:nvSpPr>
          <p:cNvPr id="259" name="Google Shape;259;p14"/>
          <p:cNvSpPr/>
          <p:nvPr/>
        </p:nvSpPr>
        <p:spPr>
          <a:xfrm>
            <a:off x="2491575" y="1899476"/>
            <a:ext cx="1350900" cy="3201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cleaning</a:t>
            </a:r>
            <a:endParaRPr sz="1400" b="0" i="0" u="none" strike="noStrike" cap="none">
              <a:solidFill>
                <a:schemeClr val="dk1"/>
              </a:solidFill>
              <a:latin typeface="Calibri"/>
              <a:ea typeface="Calibri"/>
              <a:cs typeface="Calibri"/>
              <a:sym typeface="Calibri"/>
            </a:endParaRPr>
          </a:p>
        </p:txBody>
      </p:sp>
      <p:sp>
        <p:nvSpPr>
          <p:cNvPr id="260" name="Google Shape;260;p14"/>
          <p:cNvSpPr/>
          <p:nvPr/>
        </p:nvSpPr>
        <p:spPr>
          <a:xfrm>
            <a:off x="3846425" y="1899476"/>
            <a:ext cx="1350900" cy="3201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model</a:t>
            </a:r>
            <a:endParaRPr sz="1400" b="0" i="0" u="none" strike="noStrike" cap="none">
              <a:solidFill>
                <a:schemeClr val="dk1"/>
              </a:solidFill>
              <a:latin typeface="Calibri"/>
              <a:ea typeface="Calibri"/>
              <a:cs typeface="Calibri"/>
              <a:sym typeface="Calibri"/>
            </a:endParaRPr>
          </a:p>
        </p:txBody>
      </p:sp>
      <p:sp>
        <p:nvSpPr>
          <p:cNvPr id="261" name="Google Shape;261;p14"/>
          <p:cNvSpPr/>
          <p:nvPr/>
        </p:nvSpPr>
        <p:spPr>
          <a:xfrm>
            <a:off x="5163625" y="1899476"/>
            <a:ext cx="1350900" cy="3201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Analysis</a:t>
            </a:r>
            <a:endParaRPr sz="1400" b="0" i="0" u="none" strike="noStrike" cap="none">
              <a:solidFill>
                <a:schemeClr val="dk1"/>
              </a:solidFill>
              <a:latin typeface="Calibri"/>
              <a:ea typeface="Calibri"/>
              <a:cs typeface="Calibri"/>
              <a:sym typeface="Calibri"/>
            </a:endParaRPr>
          </a:p>
        </p:txBody>
      </p:sp>
      <p:sp>
        <p:nvSpPr>
          <p:cNvPr id="262" name="Google Shape;262;p14"/>
          <p:cNvSpPr txBox="1"/>
          <p:nvPr/>
        </p:nvSpPr>
        <p:spPr>
          <a:xfrm>
            <a:off x="2423775" y="2259706"/>
            <a:ext cx="1486500" cy="1416000"/>
          </a:xfrm>
          <a:prstGeom prst="rect">
            <a:avLst/>
          </a:prstGeom>
          <a:noFill/>
          <a:ln>
            <a:noFill/>
          </a:ln>
        </p:spPr>
        <p:txBody>
          <a:bodyPr spcFirstLastPara="1" wrap="square" lIns="91425" tIns="91425" rIns="91425" bIns="91425" anchor="t" anchorCtr="0">
            <a:spAutoFit/>
          </a:bodyPr>
          <a:lstStyle/>
          <a:p>
            <a:pPr marL="180000" marR="0" lvl="0" indent="-108000" algn="l" rtl="0">
              <a:lnSpc>
                <a:spcPct val="100000"/>
              </a:lnSpc>
              <a:spcBef>
                <a:spcPts val="0"/>
              </a:spcBef>
              <a:spcAft>
                <a:spcPts val="0"/>
              </a:spcAft>
              <a:buClr>
                <a:srgbClr val="000000"/>
              </a:buClr>
              <a:buSzPts val="1000"/>
              <a:buFont typeface="Calibri"/>
              <a:buChar char="▪"/>
            </a:pPr>
            <a:r>
              <a:rPr lang="en" sz="1000" b="0" i="0" u="none" strike="noStrike" cap="none">
                <a:solidFill>
                  <a:srgbClr val="000000"/>
                </a:solidFill>
                <a:latin typeface="Calibri"/>
                <a:ea typeface="Calibri"/>
                <a:cs typeface="Calibri"/>
                <a:sym typeface="Calibri"/>
              </a:rPr>
              <a:t>Address normalization using regex</a:t>
            </a:r>
            <a:endParaRPr sz="1000" b="0" i="0" u="none" strike="noStrike" cap="none">
              <a:solidFill>
                <a:srgbClr val="000000"/>
              </a:solidFill>
              <a:latin typeface="Calibri"/>
              <a:ea typeface="Calibri"/>
              <a:cs typeface="Calibri"/>
              <a:sym typeface="Calibri"/>
            </a:endParaRPr>
          </a:p>
          <a:p>
            <a:pPr marL="180000" marR="0" lvl="0" indent="-108000" algn="l" rtl="0">
              <a:lnSpc>
                <a:spcPct val="100000"/>
              </a:lnSpc>
              <a:spcBef>
                <a:spcPts val="0"/>
              </a:spcBef>
              <a:spcAft>
                <a:spcPts val="0"/>
              </a:spcAft>
              <a:buClr>
                <a:srgbClr val="000000"/>
              </a:buClr>
              <a:buSzPts val="1000"/>
              <a:buFont typeface="Calibri"/>
              <a:buChar char="▪"/>
            </a:pPr>
            <a:r>
              <a:rPr lang="en" sz="1000" b="0" i="0" u="none" strike="noStrike" cap="none">
                <a:solidFill>
                  <a:srgbClr val="000000"/>
                </a:solidFill>
                <a:latin typeface="Calibri"/>
                <a:ea typeface="Calibri"/>
                <a:cs typeface="Calibri"/>
                <a:sym typeface="Calibri"/>
              </a:rPr>
              <a:t>Build/refine the product catalogue</a:t>
            </a:r>
            <a:endParaRPr sz="1000" b="0" i="0" u="none" strike="noStrike" cap="none">
              <a:solidFill>
                <a:srgbClr val="000000"/>
              </a:solidFill>
              <a:latin typeface="Calibri"/>
              <a:ea typeface="Calibri"/>
              <a:cs typeface="Calibri"/>
              <a:sym typeface="Calibri"/>
            </a:endParaRPr>
          </a:p>
          <a:p>
            <a:pPr marL="180000" marR="0" lvl="0" indent="-108000" algn="l" rtl="0">
              <a:lnSpc>
                <a:spcPct val="100000"/>
              </a:lnSpc>
              <a:spcBef>
                <a:spcPts val="0"/>
              </a:spcBef>
              <a:spcAft>
                <a:spcPts val="0"/>
              </a:spcAft>
              <a:buClr>
                <a:srgbClr val="000000"/>
              </a:buClr>
              <a:buSzPts val="1000"/>
              <a:buFont typeface="Calibri"/>
              <a:buChar char="▪"/>
            </a:pPr>
            <a:r>
              <a:rPr lang="en" sz="1000" b="0" i="0" u="none" strike="noStrike" cap="none">
                <a:solidFill>
                  <a:srgbClr val="000000"/>
                </a:solidFill>
                <a:latin typeface="Calibri"/>
                <a:ea typeface="Calibri"/>
                <a:cs typeface="Calibri"/>
                <a:sym typeface="Calibri"/>
              </a:rPr>
              <a:t>Connectors to ingest data from different sources</a:t>
            </a:r>
            <a:endParaRPr sz="1000" b="0" i="0" u="none" strike="noStrike" cap="none">
              <a:solidFill>
                <a:srgbClr val="000000"/>
              </a:solidFill>
              <a:latin typeface="Calibri"/>
              <a:ea typeface="Calibri"/>
              <a:cs typeface="Calibri"/>
              <a:sym typeface="Calibri"/>
            </a:endParaRPr>
          </a:p>
        </p:txBody>
      </p:sp>
      <p:sp>
        <p:nvSpPr>
          <p:cNvPr id="263" name="Google Shape;263;p14"/>
          <p:cNvSpPr txBox="1"/>
          <p:nvPr/>
        </p:nvSpPr>
        <p:spPr>
          <a:xfrm>
            <a:off x="3770625" y="2259706"/>
            <a:ext cx="1486500" cy="1108200"/>
          </a:xfrm>
          <a:prstGeom prst="rect">
            <a:avLst/>
          </a:prstGeom>
          <a:noFill/>
          <a:ln>
            <a:noFill/>
          </a:ln>
        </p:spPr>
        <p:txBody>
          <a:bodyPr spcFirstLastPara="1" wrap="square" lIns="91425" tIns="91425" rIns="91425" bIns="91425" anchor="t" anchorCtr="0">
            <a:spAutoFit/>
          </a:bodyPr>
          <a:lstStyle/>
          <a:p>
            <a:pPr marL="180000" marR="0" lvl="0" indent="-108000" algn="l" rtl="0">
              <a:lnSpc>
                <a:spcPct val="100000"/>
              </a:lnSpc>
              <a:spcBef>
                <a:spcPts val="0"/>
              </a:spcBef>
              <a:spcAft>
                <a:spcPts val="0"/>
              </a:spcAft>
              <a:buClr>
                <a:srgbClr val="000000"/>
              </a:buClr>
              <a:buSzPts val="1000"/>
              <a:buFont typeface="Calibri"/>
              <a:buChar char="▪"/>
            </a:pPr>
            <a:r>
              <a:rPr lang="en" sz="1000" b="0" i="0" u="none" strike="noStrike" cap="none">
                <a:solidFill>
                  <a:srgbClr val="000000"/>
                </a:solidFill>
                <a:latin typeface="Calibri"/>
                <a:ea typeface="Calibri"/>
                <a:cs typeface="Calibri"/>
                <a:sym typeface="Calibri"/>
              </a:rPr>
              <a:t>Defined data model</a:t>
            </a:r>
            <a:endParaRPr sz="1000" b="0" i="0" u="none" strike="noStrike" cap="none">
              <a:solidFill>
                <a:srgbClr val="000000"/>
              </a:solidFill>
              <a:latin typeface="Calibri"/>
              <a:ea typeface="Calibri"/>
              <a:cs typeface="Calibri"/>
              <a:sym typeface="Calibri"/>
            </a:endParaRPr>
          </a:p>
          <a:p>
            <a:pPr marL="180000" marR="0" lvl="0" indent="-108000" algn="l" rtl="0">
              <a:lnSpc>
                <a:spcPct val="100000"/>
              </a:lnSpc>
              <a:spcBef>
                <a:spcPts val="0"/>
              </a:spcBef>
              <a:spcAft>
                <a:spcPts val="0"/>
              </a:spcAft>
              <a:buClr>
                <a:srgbClr val="000000"/>
              </a:buClr>
              <a:buSzPts val="1000"/>
              <a:buFont typeface="Calibri"/>
              <a:buChar char="▪"/>
            </a:pPr>
            <a:r>
              <a:rPr lang="en" sz="1000" b="0" i="0" u="none" strike="noStrike" cap="none">
                <a:solidFill>
                  <a:srgbClr val="000000"/>
                </a:solidFill>
                <a:latin typeface="Calibri"/>
                <a:ea typeface="Calibri"/>
                <a:cs typeface="Calibri"/>
                <a:sym typeface="Calibri"/>
              </a:rPr>
              <a:t> Storage in data lake and sql server</a:t>
            </a:r>
            <a:endParaRPr sz="1000" b="0" i="0" u="none" strike="noStrike" cap="none">
              <a:solidFill>
                <a:srgbClr val="000000"/>
              </a:solidFill>
              <a:latin typeface="Calibri"/>
              <a:ea typeface="Calibri"/>
              <a:cs typeface="Calibri"/>
              <a:sym typeface="Calibri"/>
            </a:endParaRPr>
          </a:p>
          <a:p>
            <a:pPr marL="180000" marR="0" lvl="0" indent="-108000" algn="l" rtl="0">
              <a:lnSpc>
                <a:spcPct val="100000"/>
              </a:lnSpc>
              <a:spcBef>
                <a:spcPts val="0"/>
              </a:spcBef>
              <a:spcAft>
                <a:spcPts val="0"/>
              </a:spcAft>
              <a:buClr>
                <a:srgbClr val="000000"/>
              </a:buClr>
              <a:buSzPts val="1000"/>
              <a:buFont typeface="Calibri"/>
              <a:buChar char="▪"/>
            </a:pPr>
            <a:r>
              <a:rPr lang="en" sz="1000" b="0" i="0" u="none" strike="noStrike" cap="none">
                <a:solidFill>
                  <a:srgbClr val="000000"/>
                </a:solidFill>
                <a:latin typeface="Calibri"/>
                <a:ea typeface="Calibri"/>
                <a:cs typeface="Calibri"/>
                <a:sym typeface="Calibri"/>
              </a:rPr>
              <a:t>Python API to feed results to live dashboard</a:t>
            </a:r>
            <a:endParaRPr sz="1000" b="0" i="0" u="none" strike="noStrike" cap="none">
              <a:solidFill>
                <a:srgbClr val="000000"/>
              </a:solidFill>
              <a:latin typeface="Calibri"/>
              <a:ea typeface="Calibri"/>
              <a:cs typeface="Calibri"/>
              <a:sym typeface="Calibri"/>
            </a:endParaRPr>
          </a:p>
        </p:txBody>
      </p:sp>
      <p:sp>
        <p:nvSpPr>
          <p:cNvPr id="264" name="Google Shape;264;p14"/>
          <p:cNvSpPr txBox="1"/>
          <p:nvPr/>
        </p:nvSpPr>
        <p:spPr>
          <a:xfrm>
            <a:off x="5053825" y="2259706"/>
            <a:ext cx="1570500" cy="1262100"/>
          </a:xfrm>
          <a:prstGeom prst="rect">
            <a:avLst/>
          </a:prstGeom>
          <a:noFill/>
          <a:ln>
            <a:noFill/>
          </a:ln>
        </p:spPr>
        <p:txBody>
          <a:bodyPr spcFirstLastPara="1" wrap="square" lIns="91425" tIns="91425" rIns="91425" bIns="91425" anchor="t" anchorCtr="0">
            <a:spAutoFit/>
          </a:bodyPr>
          <a:lstStyle/>
          <a:p>
            <a:pPr marL="180000" marR="0" lvl="0" indent="-108000" algn="l" rtl="0">
              <a:lnSpc>
                <a:spcPct val="100000"/>
              </a:lnSpc>
              <a:spcBef>
                <a:spcPts val="0"/>
              </a:spcBef>
              <a:spcAft>
                <a:spcPts val="0"/>
              </a:spcAft>
              <a:buClr>
                <a:srgbClr val="000000"/>
              </a:buClr>
              <a:buSzPts val="1000"/>
              <a:buFont typeface="Calibri"/>
              <a:buChar char="▪"/>
            </a:pPr>
            <a:r>
              <a:rPr lang="en" sz="1000" b="0" i="0" u="none" strike="noStrike" cap="none">
                <a:solidFill>
                  <a:srgbClr val="000000"/>
                </a:solidFill>
                <a:latin typeface="Calibri"/>
                <a:ea typeface="Calibri"/>
                <a:cs typeface="Calibri"/>
                <a:sym typeface="Calibri"/>
              </a:rPr>
              <a:t>Segmentation model to classify stores in 10 categories</a:t>
            </a:r>
            <a:endParaRPr sz="1000" b="0" i="0" u="none" strike="noStrike" cap="none">
              <a:solidFill>
                <a:srgbClr val="000000"/>
              </a:solidFill>
              <a:latin typeface="Calibri"/>
              <a:ea typeface="Calibri"/>
              <a:cs typeface="Calibri"/>
              <a:sym typeface="Calibri"/>
            </a:endParaRPr>
          </a:p>
          <a:p>
            <a:pPr marL="180000" marR="0" lvl="0" indent="-108000" algn="l" rtl="0">
              <a:lnSpc>
                <a:spcPct val="100000"/>
              </a:lnSpc>
              <a:spcBef>
                <a:spcPts val="0"/>
              </a:spcBef>
              <a:spcAft>
                <a:spcPts val="0"/>
              </a:spcAft>
              <a:buClr>
                <a:srgbClr val="000000"/>
              </a:buClr>
              <a:buSzPts val="1000"/>
              <a:buFont typeface="Calibri"/>
              <a:buChar char="▪"/>
            </a:pPr>
            <a:r>
              <a:rPr lang="en" sz="1000" b="0" i="0" u="none" strike="noStrike" cap="none">
                <a:solidFill>
                  <a:srgbClr val="000000"/>
                </a:solidFill>
                <a:latin typeface="Calibri"/>
                <a:ea typeface="Calibri"/>
                <a:cs typeface="Calibri"/>
                <a:sym typeface="Calibri"/>
              </a:rPr>
              <a:t>Ranking model to prioritise different products for sales recommendation</a:t>
            </a:r>
            <a:endParaRPr sz="1000" b="0" i="0" u="none" strike="noStrike" cap="none">
              <a:solidFill>
                <a:srgbClr val="000000"/>
              </a:solidFill>
              <a:latin typeface="Calibri"/>
              <a:ea typeface="Calibri"/>
              <a:cs typeface="Calibri"/>
              <a:sym typeface="Calibri"/>
            </a:endParaRPr>
          </a:p>
        </p:txBody>
      </p:sp>
      <p:pic>
        <p:nvPicPr>
          <p:cNvPr id="265" name="Google Shape;265;p14"/>
          <p:cNvPicPr preferRelativeResize="0"/>
          <p:nvPr/>
        </p:nvPicPr>
        <p:blipFill rotWithShape="1">
          <a:blip r:embed="rId4">
            <a:alphaModFix/>
          </a:blip>
          <a:srcRect l="31458" t="14774" r="31184" b="14732"/>
          <a:stretch/>
        </p:blipFill>
        <p:spPr>
          <a:xfrm>
            <a:off x="7484362" y="1985736"/>
            <a:ext cx="578124" cy="569139"/>
          </a:xfrm>
          <a:prstGeom prst="rect">
            <a:avLst/>
          </a:prstGeom>
          <a:noFill/>
          <a:ln>
            <a:noFill/>
          </a:ln>
        </p:spPr>
      </p:pic>
      <p:sp>
        <p:nvSpPr>
          <p:cNvPr id="266" name="Google Shape;266;p14"/>
          <p:cNvSpPr txBox="1"/>
          <p:nvPr/>
        </p:nvSpPr>
        <p:spPr>
          <a:xfrm>
            <a:off x="6881075" y="2554876"/>
            <a:ext cx="17847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Dashboard Power BI</a:t>
            </a:r>
            <a:endParaRPr sz="1000" b="1" i="0" u="none" strike="noStrike" cap="none">
              <a:solidFill>
                <a:srgbClr val="000000"/>
              </a:solidFill>
              <a:latin typeface="Calibri"/>
              <a:ea typeface="Calibri"/>
              <a:cs typeface="Calibri"/>
              <a:sym typeface="Calibri"/>
            </a:endParaRPr>
          </a:p>
        </p:txBody>
      </p:sp>
      <p:pic>
        <p:nvPicPr>
          <p:cNvPr id="267" name="Google Shape;267;p14"/>
          <p:cNvPicPr preferRelativeResize="0"/>
          <p:nvPr/>
        </p:nvPicPr>
        <p:blipFill rotWithShape="1">
          <a:blip r:embed="rId5">
            <a:alphaModFix/>
          </a:blip>
          <a:srcRect/>
          <a:stretch/>
        </p:blipFill>
        <p:spPr>
          <a:xfrm>
            <a:off x="7484350" y="2919295"/>
            <a:ext cx="578125" cy="534132"/>
          </a:xfrm>
          <a:prstGeom prst="rect">
            <a:avLst/>
          </a:prstGeom>
          <a:noFill/>
          <a:ln>
            <a:noFill/>
          </a:ln>
        </p:spPr>
      </p:pic>
      <p:sp>
        <p:nvSpPr>
          <p:cNvPr id="268" name="Google Shape;268;p14"/>
          <p:cNvSpPr txBox="1"/>
          <p:nvPr/>
        </p:nvSpPr>
        <p:spPr>
          <a:xfrm>
            <a:off x="6881075" y="3481256"/>
            <a:ext cx="17925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Some extracts in Excel format</a:t>
            </a:r>
            <a:endParaRPr sz="1000" b="1" i="0" u="none" strike="noStrike" cap="none">
              <a:solidFill>
                <a:srgbClr val="000000"/>
              </a:solidFill>
              <a:latin typeface="Calibri"/>
              <a:ea typeface="Calibri"/>
              <a:cs typeface="Calibri"/>
              <a:sym typeface="Calibri"/>
            </a:endParaRPr>
          </a:p>
        </p:txBody>
      </p:sp>
      <p:pic>
        <p:nvPicPr>
          <p:cNvPr id="269" name="Google Shape;269;p14"/>
          <p:cNvPicPr preferRelativeResize="0"/>
          <p:nvPr/>
        </p:nvPicPr>
        <p:blipFill rotWithShape="1">
          <a:blip r:embed="rId6">
            <a:alphaModFix/>
          </a:blip>
          <a:srcRect l="27922" t="12751" r="34667" b="15651"/>
          <a:stretch/>
        </p:blipFill>
        <p:spPr>
          <a:xfrm>
            <a:off x="536050" y="1954744"/>
            <a:ext cx="380551" cy="406954"/>
          </a:xfrm>
          <a:prstGeom prst="rect">
            <a:avLst/>
          </a:prstGeom>
          <a:noFill/>
          <a:ln>
            <a:noFill/>
          </a:ln>
        </p:spPr>
      </p:pic>
      <p:pic>
        <p:nvPicPr>
          <p:cNvPr id="270" name="Google Shape;270;p14"/>
          <p:cNvPicPr preferRelativeResize="0"/>
          <p:nvPr/>
        </p:nvPicPr>
        <p:blipFill rotWithShape="1">
          <a:blip r:embed="rId6">
            <a:alphaModFix/>
          </a:blip>
          <a:srcRect l="27922" t="12751" r="34667" b="15651"/>
          <a:stretch/>
        </p:blipFill>
        <p:spPr>
          <a:xfrm>
            <a:off x="536050" y="2685200"/>
            <a:ext cx="380551" cy="406954"/>
          </a:xfrm>
          <a:prstGeom prst="rect">
            <a:avLst/>
          </a:prstGeom>
          <a:noFill/>
          <a:ln>
            <a:noFill/>
          </a:ln>
        </p:spPr>
      </p:pic>
      <p:pic>
        <p:nvPicPr>
          <p:cNvPr id="271" name="Google Shape;271;p14"/>
          <p:cNvPicPr preferRelativeResize="0"/>
          <p:nvPr/>
        </p:nvPicPr>
        <p:blipFill rotWithShape="1">
          <a:blip r:embed="rId6">
            <a:alphaModFix/>
          </a:blip>
          <a:srcRect l="27922" t="12751" r="34667" b="15651"/>
          <a:stretch/>
        </p:blipFill>
        <p:spPr>
          <a:xfrm>
            <a:off x="536050" y="3415680"/>
            <a:ext cx="380551" cy="406954"/>
          </a:xfrm>
          <a:prstGeom prst="rect">
            <a:avLst/>
          </a:prstGeom>
          <a:noFill/>
          <a:ln>
            <a:noFill/>
          </a:ln>
        </p:spPr>
      </p:pic>
      <p:sp>
        <p:nvSpPr>
          <p:cNvPr id="272" name="Google Shape;272;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p:sp>
        <p:nvSpPr>
          <p:cNvPr id="273" name="Google Shape;273;p14"/>
          <p:cNvSpPr txBox="1"/>
          <p:nvPr/>
        </p:nvSpPr>
        <p:spPr>
          <a:xfrm>
            <a:off x="158075" y="-4151"/>
            <a:ext cx="7836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800" b="0" i="0" u="none" strike="noStrike" cap="none">
                <a:solidFill>
                  <a:srgbClr val="073763"/>
                </a:solidFill>
                <a:latin typeface="Calibri"/>
                <a:ea typeface="Calibri"/>
                <a:cs typeface="Calibri"/>
                <a:sym typeface="Calibri"/>
              </a:rPr>
              <a:t>Global spirits manufacturer</a:t>
            </a:r>
            <a:endParaRPr sz="1400" b="0" i="0" u="none" strike="noStrike" cap="none">
              <a:solidFill>
                <a:srgbClr val="000000"/>
              </a:solidFill>
              <a:latin typeface="Calibri"/>
              <a:ea typeface="Calibri"/>
              <a:cs typeface="Calibri"/>
              <a:sym typeface="Calibri"/>
            </a:endParaRPr>
          </a:p>
        </p:txBody>
      </p:sp>
      <p:sp>
        <p:nvSpPr>
          <p:cNvPr id="274" name="Google Shape;274;p14"/>
          <p:cNvSpPr txBox="1"/>
          <p:nvPr/>
        </p:nvSpPr>
        <p:spPr>
          <a:xfrm>
            <a:off x="158075" y="62136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Objective: </a:t>
            </a:r>
            <a:r>
              <a:rPr lang="en" sz="1400" b="1" i="0" u="none" strike="noStrike" cap="none">
                <a:solidFill>
                  <a:srgbClr val="073763"/>
                </a:solidFill>
                <a:latin typeface="Calibri"/>
                <a:ea typeface="Calibri"/>
                <a:cs typeface="Calibri"/>
                <a:sym typeface="Calibri"/>
              </a:rPr>
              <a:t>Optimization of sales through classification &amp; recommendations of products</a:t>
            </a:r>
            <a:endParaRPr sz="1400" b="1" i="0" u="none" strike="noStrike" cap="none">
              <a:solidFill>
                <a:srgbClr val="073763"/>
              </a:solidFill>
              <a:latin typeface="Calibri"/>
              <a:ea typeface="Calibri"/>
              <a:cs typeface="Calibri"/>
              <a:sym typeface="Calibri"/>
            </a:endParaRPr>
          </a:p>
        </p:txBody>
      </p:sp>
      <p:cxnSp>
        <p:nvCxnSpPr>
          <p:cNvPr id="275" name="Google Shape;275;p14"/>
          <p:cNvCxnSpPr/>
          <p:nvPr/>
        </p:nvCxnSpPr>
        <p:spPr>
          <a:xfrm rot="10800000" flipH="1">
            <a:off x="228600" y="4235793"/>
            <a:ext cx="8686800" cy="42900"/>
          </a:xfrm>
          <a:prstGeom prst="straightConnector1">
            <a:avLst/>
          </a:prstGeom>
          <a:noFill/>
          <a:ln w="19050" cap="flat" cmpd="sng">
            <a:solidFill>
              <a:srgbClr val="7A93A1"/>
            </a:solidFill>
            <a:prstDash val="solid"/>
            <a:round/>
            <a:headEnd type="none" w="sm" len="sm"/>
            <a:tailEnd type="none" w="sm" len="sm"/>
          </a:ln>
        </p:spPr>
      </p:cxnSp>
      <p:sp>
        <p:nvSpPr>
          <p:cNvPr id="276" name="Google Shape;276;p14"/>
          <p:cNvSpPr txBox="1"/>
          <p:nvPr/>
        </p:nvSpPr>
        <p:spPr>
          <a:xfrm>
            <a:off x="158075" y="880689"/>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Outcome: </a:t>
            </a:r>
            <a:r>
              <a:rPr lang="en" sz="1400" b="1" i="0" u="none" strike="noStrike" cap="none">
                <a:solidFill>
                  <a:srgbClr val="073763"/>
                </a:solidFill>
                <a:latin typeface="Calibri"/>
                <a:ea typeface="Calibri"/>
                <a:cs typeface="Calibri"/>
                <a:sym typeface="Calibri"/>
              </a:rPr>
              <a:t>10% increase(2M €) in spirits sales volume in France as a result of solution developed</a:t>
            </a:r>
            <a:endParaRPr sz="1400" b="1" i="0" u="none" strike="noStrike" cap="none">
              <a:solidFill>
                <a:srgbClr val="073763"/>
              </a:solidFill>
              <a:latin typeface="Calibri"/>
              <a:ea typeface="Calibri"/>
              <a:cs typeface="Calibri"/>
              <a:sym typeface="Calibri"/>
            </a:endParaRPr>
          </a:p>
        </p:txBody>
      </p:sp>
      <p:pic>
        <p:nvPicPr>
          <p:cNvPr id="277" name="Google Shape;277;p14"/>
          <p:cNvPicPr preferRelativeResize="0"/>
          <p:nvPr/>
        </p:nvPicPr>
        <p:blipFill rotWithShape="1">
          <a:blip r:embed="rId7">
            <a:alphaModFix/>
          </a:blip>
          <a:srcRect l="48410"/>
          <a:stretch/>
        </p:blipFill>
        <p:spPr>
          <a:xfrm>
            <a:off x="8265775" y="430075"/>
            <a:ext cx="717875" cy="265725"/>
          </a:xfrm>
          <a:prstGeom prst="rect">
            <a:avLst/>
          </a:prstGeom>
          <a:noFill/>
          <a:ln>
            <a:noFill/>
          </a:ln>
        </p:spPr>
      </p:pic>
      <p:sp>
        <p:nvSpPr>
          <p:cNvPr id="278" name="Google Shape;278;p14"/>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2"/>
        <p:cNvGrpSpPr/>
        <p:nvPr/>
      </p:nvGrpSpPr>
      <p:grpSpPr>
        <a:xfrm>
          <a:off x="0" y="0"/>
          <a:ext cx="0" cy="0"/>
          <a:chOff x="0" y="0"/>
          <a:chExt cx="0" cy="0"/>
        </a:xfrm>
      </p:grpSpPr>
      <p:sp>
        <p:nvSpPr>
          <p:cNvPr id="283" name="Google Shape;283;p15"/>
          <p:cNvSpPr txBox="1">
            <a:spLocks noGrp="1"/>
          </p:cNvSpPr>
          <p:nvPr>
            <p:ph type="title"/>
          </p:nvPr>
        </p:nvSpPr>
        <p:spPr>
          <a:xfrm>
            <a:off x="190725" y="-483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800">
                <a:solidFill>
                  <a:srgbClr val="073763"/>
                </a:solidFill>
                <a:latin typeface="Calibri"/>
                <a:ea typeface="Calibri"/>
                <a:cs typeface="Calibri"/>
                <a:sym typeface="Calibri"/>
              </a:rPr>
              <a:t>Insurance fraud detection</a:t>
            </a:r>
            <a:endParaRPr sz="2800">
              <a:solidFill>
                <a:srgbClr val="073763"/>
              </a:solidFill>
              <a:latin typeface="Calibri"/>
              <a:ea typeface="Calibri"/>
              <a:cs typeface="Calibri"/>
              <a:sym typeface="Calibri"/>
            </a:endParaRPr>
          </a:p>
        </p:txBody>
      </p:sp>
      <p:sp>
        <p:nvSpPr>
          <p:cNvPr id="284" name="Google Shape;284;p15"/>
          <p:cNvSpPr/>
          <p:nvPr/>
        </p:nvSpPr>
        <p:spPr>
          <a:xfrm>
            <a:off x="452275" y="1420350"/>
            <a:ext cx="1747500" cy="2739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5"/>
          <p:cNvSpPr txBox="1"/>
          <p:nvPr/>
        </p:nvSpPr>
        <p:spPr>
          <a:xfrm>
            <a:off x="743425" y="1534975"/>
            <a:ext cx="12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Sources</a:t>
            </a:r>
            <a:endParaRPr sz="1400" b="1" i="0" u="none" strike="noStrike" cap="none">
              <a:solidFill>
                <a:srgbClr val="000000"/>
              </a:solidFill>
              <a:latin typeface="Calibri"/>
              <a:ea typeface="Calibri"/>
              <a:cs typeface="Calibri"/>
              <a:sym typeface="Calibri"/>
            </a:endParaRPr>
          </a:p>
        </p:txBody>
      </p:sp>
      <p:sp>
        <p:nvSpPr>
          <p:cNvPr id="286" name="Google Shape;286;p15"/>
          <p:cNvSpPr txBox="1"/>
          <p:nvPr/>
        </p:nvSpPr>
        <p:spPr>
          <a:xfrm>
            <a:off x="954325" y="1961051"/>
            <a:ext cx="1078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Policy and claims</a:t>
            </a:r>
            <a:endParaRPr sz="1000" b="0" i="0" u="none" strike="noStrike" cap="none">
              <a:solidFill>
                <a:srgbClr val="000000"/>
              </a:solidFill>
              <a:latin typeface="Calibri"/>
              <a:ea typeface="Calibri"/>
              <a:cs typeface="Calibri"/>
              <a:sym typeface="Calibri"/>
            </a:endParaRPr>
          </a:p>
        </p:txBody>
      </p:sp>
      <p:sp>
        <p:nvSpPr>
          <p:cNvPr id="287" name="Google Shape;287;p15"/>
          <p:cNvSpPr txBox="1"/>
          <p:nvPr/>
        </p:nvSpPr>
        <p:spPr>
          <a:xfrm>
            <a:off x="954325" y="2696088"/>
            <a:ext cx="1078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Subscription information </a:t>
            </a:r>
            <a:endParaRPr sz="1000" b="0" i="0" u="none" strike="noStrike" cap="none">
              <a:solidFill>
                <a:srgbClr val="000000"/>
              </a:solidFill>
              <a:latin typeface="Calibri"/>
              <a:ea typeface="Calibri"/>
              <a:cs typeface="Calibri"/>
              <a:sym typeface="Calibri"/>
            </a:endParaRPr>
          </a:p>
        </p:txBody>
      </p:sp>
      <p:sp>
        <p:nvSpPr>
          <p:cNvPr id="288" name="Google Shape;288;p15"/>
          <p:cNvSpPr txBox="1"/>
          <p:nvPr/>
        </p:nvSpPr>
        <p:spPr>
          <a:xfrm>
            <a:off x="954325" y="3431125"/>
            <a:ext cx="1245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Historical claims data</a:t>
            </a:r>
            <a:endParaRPr sz="1000" b="0" i="0" u="none" strike="noStrike" cap="none">
              <a:solidFill>
                <a:srgbClr val="000000"/>
              </a:solidFill>
              <a:latin typeface="Calibri"/>
              <a:ea typeface="Calibri"/>
              <a:cs typeface="Calibri"/>
              <a:sym typeface="Calibri"/>
            </a:endParaRPr>
          </a:p>
        </p:txBody>
      </p:sp>
      <p:sp>
        <p:nvSpPr>
          <p:cNvPr id="289" name="Google Shape;289;p15"/>
          <p:cNvSpPr/>
          <p:nvPr/>
        </p:nvSpPr>
        <p:spPr>
          <a:xfrm>
            <a:off x="2364900" y="1451400"/>
            <a:ext cx="4251000" cy="26769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5"/>
          <p:cNvSpPr txBox="1"/>
          <p:nvPr/>
        </p:nvSpPr>
        <p:spPr>
          <a:xfrm>
            <a:off x="3866700" y="1534975"/>
            <a:ext cx="1747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Processing</a:t>
            </a:r>
            <a:endParaRPr sz="1400" b="1" i="0" u="none" strike="noStrike" cap="none">
              <a:solidFill>
                <a:srgbClr val="000000"/>
              </a:solidFill>
              <a:latin typeface="Calibri"/>
              <a:ea typeface="Calibri"/>
              <a:cs typeface="Calibri"/>
              <a:sym typeface="Calibri"/>
            </a:endParaRPr>
          </a:p>
        </p:txBody>
      </p:sp>
      <p:sp>
        <p:nvSpPr>
          <p:cNvPr id="291" name="Google Shape;291;p15"/>
          <p:cNvSpPr/>
          <p:nvPr/>
        </p:nvSpPr>
        <p:spPr>
          <a:xfrm>
            <a:off x="6781025" y="1377000"/>
            <a:ext cx="1784700" cy="2739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5"/>
          <p:cNvSpPr txBox="1"/>
          <p:nvPr/>
        </p:nvSpPr>
        <p:spPr>
          <a:xfrm>
            <a:off x="7084625" y="1534975"/>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Visualization</a:t>
            </a:r>
            <a:endParaRPr sz="1400" b="1" i="0" u="none" strike="noStrike" cap="none">
              <a:solidFill>
                <a:srgbClr val="000000"/>
              </a:solidFill>
              <a:latin typeface="Calibri"/>
              <a:ea typeface="Calibri"/>
              <a:cs typeface="Calibri"/>
              <a:sym typeface="Calibri"/>
            </a:endParaRPr>
          </a:p>
        </p:txBody>
      </p:sp>
      <p:sp>
        <p:nvSpPr>
          <p:cNvPr id="293" name="Google Shape;293;p15"/>
          <p:cNvSpPr/>
          <p:nvPr/>
        </p:nvSpPr>
        <p:spPr>
          <a:xfrm>
            <a:off x="2460100" y="1978051"/>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cleaning</a:t>
            </a:r>
            <a:endParaRPr sz="1400" b="0" i="0" u="none" strike="noStrike" cap="none">
              <a:solidFill>
                <a:schemeClr val="dk1"/>
              </a:solidFill>
              <a:latin typeface="Calibri"/>
              <a:ea typeface="Calibri"/>
              <a:cs typeface="Calibri"/>
              <a:sym typeface="Calibri"/>
            </a:endParaRPr>
          </a:p>
        </p:txBody>
      </p:sp>
      <p:sp>
        <p:nvSpPr>
          <p:cNvPr id="294" name="Google Shape;294;p15"/>
          <p:cNvSpPr/>
          <p:nvPr/>
        </p:nvSpPr>
        <p:spPr>
          <a:xfrm>
            <a:off x="3814950" y="1978051"/>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model</a:t>
            </a:r>
            <a:endParaRPr sz="1400" b="0" i="0" u="none" strike="noStrike" cap="none">
              <a:solidFill>
                <a:schemeClr val="dk1"/>
              </a:solidFill>
              <a:latin typeface="Calibri"/>
              <a:ea typeface="Calibri"/>
              <a:cs typeface="Calibri"/>
              <a:sym typeface="Calibri"/>
            </a:endParaRPr>
          </a:p>
        </p:txBody>
      </p:sp>
      <p:sp>
        <p:nvSpPr>
          <p:cNvPr id="295" name="Google Shape;295;p15"/>
          <p:cNvSpPr/>
          <p:nvPr/>
        </p:nvSpPr>
        <p:spPr>
          <a:xfrm>
            <a:off x="5132150" y="1978051"/>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Analysis</a:t>
            </a:r>
            <a:endParaRPr sz="1400" b="0" i="0" u="none" strike="noStrike" cap="none">
              <a:solidFill>
                <a:schemeClr val="dk1"/>
              </a:solidFill>
              <a:latin typeface="Calibri"/>
              <a:ea typeface="Calibri"/>
              <a:cs typeface="Calibri"/>
              <a:sym typeface="Calibri"/>
            </a:endParaRPr>
          </a:p>
        </p:txBody>
      </p:sp>
      <p:sp>
        <p:nvSpPr>
          <p:cNvPr id="296" name="Google Shape;296;p15"/>
          <p:cNvSpPr txBox="1"/>
          <p:nvPr/>
        </p:nvSpPr>
        <p:spPr>
          <a:xfrm>
            <a:off x="2199926" y="2311350"/>
            <a:ext cx="1584600" cy="12621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anonymization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Phonetic model for name normalisation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Image data cleaning</a:t>
            </a:r>
            <a:endParaRPr sz="1000" b="0" i="0" u="none" strike="noStrike" cap="none">
              <a:solidFill>
                <a:srgbClr val="000000"/>
              </a:solidFill>
              <a:latin typeface="Calibri"/>
              <a:ea typeface="Calibri"/>
              <a:cs typeface="Calibri"/>
              <a:sym typeface="Calibri"/>
            </a:endParaRPr>
          </a:p>
        </p:txBody>
      </p:sp>
      <p:sp>
        <p:nvSpPr>
          <p:cNvPr id="297" name="Google Shape;297;p15"/>
          <p:cNvSpPr txBox="1"/>
          <p:nvPr/>
        </p:nvSpPr>
        <p:spPr>
          <a:xfrm>
            <a:off x="3518625" y="2311350"/>
            <a:ext cx="1584600" cy="17238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Defined data model for data collection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Storage in SQL server</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Model for image similarity and metadata analytics for images</a:t>
            </a:r>
            <a:endParaRPr sz="1000" b="0" i="0" u="none" strike="noStrike" cap="none">
              <a:solidFill>
                <a:srgbClr val="000000"/>
              </a:solidFill>
              <a:latin typeface="Calibri"/>
              <a:ea typeface="Calibri"/>
              <a:cs typeface="Calibri"/>
              <a:sym typeface="Calibri"/>
            </a:endParaRPr>
          </a:p>
        </p:txBody>
      </p:sp>
      <p:sp>
        <p:nvSpPr>
          <p:cNvPr id="298" name="Google Shape;298;p15"/>
          <p:cNvSpPr txBox="1"/>
          <p:nvPr/>
        </p:nvSpPr>
        <p:spPr>
          <a:xfrm>
            <a:off x="4823550" y="2275175"/>
            <a:ext cx="1584600" cy="14160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Graph based model to create relationship between entities</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Ranking model to score claims based on fraud probability</a:t>
            </a:r>
            <a:endParaRPr sz="1000" b="0" i="0" u="none" strike="noStrike" cap="none">
              <a:solidFill>
                <a:srgbClr val="000000"/>
              </a:solidFill>
              <a:latin typeface="Calibri"/>
              <a:ea typeface="Calibri"/>
              <a:cs typeface="Calibri"/>
              <a:sym typeface="Calibri"/>
            </a:endParaRPr>
          </a:p>
        </p:txBody>
      </p:sp>
      <p:sp>
        <p:nvSpPr>
          <p:cNvPr id="299" name="Google Shape;299;p15"/>
          <p:cNvSpPr txBox="1"/>
          <p:nvPr/>
        </p:nvSpPr>
        <p:spPr>
          <a:xfrm>
            <a:off x="7084625" y="2600626"/>
            <a:ext cx="1400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JS based frontend</a:t>
            </a:r>
            <a:endParaRPr sz="1000" b="1" i="0" u="none" strike="noStrike" cap="none">
              <a:solidFill>
                <a:srgbClr val="000000"/>
              </a:solidFill>
              <a:latin typeface="Calibri"/>
              <a:ea typeface="Calibri"/>
              <a:cs typeface="Calibri"/>
              <a:sym typeface="Calibri"/>
            </a:endParaRPr>
          </a:p>
        </p:txBody>
      </p:sp>
      <p:sp>
        <p:nvSpPr>
          <p:cNvPr id="300" name="Google Shape;300;p15"/>
          <p:cNvSpPr txBox="1"/>
          <p:nvPr/>
        </p:nvSpPr>
        <p:spPr>
          <a:xfrm>
            <a:off x="6881075" y="3404200"/>
            <a:ext cx="1584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Deployment on self managed infrastructure on Azure</a:t>
            </a:r>
            <a:endParaRPr sz="1000" b="1" i="0" u="none" strike="noStrike" cap="none">
              <a:solidFill>
                <a:srgbClr val="000000"/>
              </a:solidFill>
              <a:latin typeface="Calibri"/>
              <a:ea typeface="Calibri"/>
              <a:cs typeface="Calibri"/>
              <a:sym typeface="Calibri"/>
            </a:endParaRPr>
          </a:p>
        </p:txBody>
      </p:sp>
      <p:pic>
        <p:nvPicPr>
          <p:cNvPr id="301" name="Google Shape;301;p15"/>
          <p:cNvPicPr preferRelativeResize="0"/>
          <p:nvPr/>
        </p:nvPicPr>
        <p:blipFill rotWithShape="1">
          <a:blip r:embed="rId3">
            <a:alphaModFix/>
          </a:blip>
          <a:srcRect l="27922" t="12751" r="34667" b="15651"/>
          <a:stretch/>
        </p:blipFill>
        <p:spPr>
          <a:xfrm>
            <a:off x="517900" y="2002614"/>
            <a:ext cx="380551" cy="409500"/>
          </a:xfrm>
          <a:prstGeom prst="rect">
            <a:avLst/>
          </a:prstGeom>
          <a:noFill/>
          <a:ln>
            <a:noFill/>
          </a:ln>
        </p:spPr>
      </p:pic>
      <p:pic>
        <p:nvPicPr>
          <p:cNvPr id="302" name="Google Shape;302;p15"/>
          <p:cNvPicPr preferRelativeResize="0"/>
          <p:nvPr/>
        </p:nvPicPr>
        <p:blipFill rotWithShape="1">
          <a:blip r:embed="rId3">
            <a:alphaModFix/>
          </a:blip>
          <a:srcRect l="27922" t="12751" r="34667" b="15651"/>
          <a:stretch/>
        </p:blipFill>
        <p:spPr>
          <a:xfrm>
            <a:off x="517900" y="2737639"/>
            <a:ext cx="380551" cy="409500"/>
          </a:xfrm>
          <a:prstGeom prst="rect">
            <a:avLst/>
          </a:prstGeom>
          <a:noFill/>
          <a:ln>
            <a:noFill/>
          </a:ln>
        </p:spPr>
      </p:pic>
      <p:pic>
        <p:nvPicPr>
          <p:cNvPr id="303" name="Google Shape;303;p15"/>
          <p:cNvPicPr preferRelativeResize="0"/>
          <p:nvPr/>
        </p:nvPicPr>
        <p:blipFill rotWithShape="1">
          <a:blip r:embed="rId3">
            <a:alphaModFix/>
          </a:blip>
          <a:srcRect l="27922" t="12751" r="34667" b="15651"/>
          <a:stretch/>
        </p:blipFill>
        <p:spPr>
          <a:xfrm>
            <a:off x="517900" y="3472690"/>
            <a:ext cx="380551" cy="409500"/>
          </a:xfrm>
          <a:prstGeom prst="rect">
            <a:avLst/>
          </a:prstGeom>
          <a:noFill/>
          <a:ln>
            <a:noFill/>
          </a:ln>
        </p:spPr>
      </p:pic>
      <p:pic>
        <p:nvPicPr>
          <p:cNvPr id="304" name="Google Shape;304;p15"/>
          <p:cNvPicPr preferRelativeResize="0"/>
          <p:nvPr/>
        </p:nvPicPr>
        <p:blipFill rotWithShape="1">
          <a:blip r:embed="rId4">
            <a:alphaModFix/>
          </a:blip>
          <a:srcRect/>
          <a:stretch/>
        </p:blipFill>
        <p:spPr>
          <a:xfrm>
            <a:off x="7420725" y="2002613"/>
            <a:ext cx="505300" cy="572698"/>
          </a:xfrm>
          <a:prstGeom prst="rect">
            <a:avLst/>
          </a:prstGeom>
          <a:noFill/>
          <a:ln>
            <a:noFill/>
          </a:ln>
        </p:spPr>
      </p:pic>
      <p:pic>
        <p:nvPicPr>
          <p:cNvPr id="305" name="Google Shape;305;p15"/>
          <p:cNvPicPr preferRelativeResize="0"/>
          <p:nvPr/>
        </p:nvPicPr>
        <p:blipFill rotWithShape="1">
          <a:blip r:embed="rId5">
            <a:alphaModFix/>
          </a:blip>
          <a:srcRect/>
          <a:stretch/>
        </p:blipFill>
        <p:spPr>
          <a:xfrm>
            <a:off x="7180752" y="2997814"/>
            <a:ext cx="985231" cy="492600"/>
          </a:xfrm>
          <a:prstGeom prst="rect">
            <a:avLst/>
          </a:prstGeom>
          <a:noFill/>
          <a:ln>
            <a:noFill/>
          </a:ln>
        </p:spPr>
      </p:pic>
      <p:sp>
        <p:nvSpPr>
          <p:cNvPr id="306" name="Google Shape;306;p15"/>
          <p:cNvSpPr txBox="1">
            <a:spLocks noGrp="1"/>
          </p:cNvSpPr>
          <p:nvPr>
            <p:ph type="sldNum" idx="12"/>
          </p:nvPr>
        </p:nvSpPr>
        <p:spPr>
          <a:xfrm>
            <a:off x="8507675" y="4741234"/>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cxnSp>
        <p:nvCxnSpPr>
          <p:cNvPr id="307" name="Google Shape;307;p15"/>
          <p:cNvCxnSpPr/>
          <p:nvPr/>
        </p:nvCxnSpPr>
        <p:spPr>
          <a:xfrm rot="10800000" flipH="1">
            <a:off x="228600" y="4291252"/>
            <a:ext cx="8686800" cy="43200"/>
          </a:xfrm>
          <a:prstGeom prst="straightConnector1">
            <a:avLst/>
          </a:prstGeom>
          <a:noFill/>
          <a:ln w="19050" cap="flat" cmpd="sng">
            <a:solidFill>
              <a:srgbClr val="7A93A1"/>
            </a:solidFill>
            <a:prstDash val="solid"/>
            <a:round/>
            <a:headEnd type="none" w="sm" len="sm"/>
            <a:tailEnd type="none" w="sm" len="sm"/>
          </a:ln>
        </p:spPr>
      </p:cxnSp>
      <p:pic>
        <p:nvPicPr>
          <p:cNvPr id="308" name="Google Shape;308;p15"/>
          <p:cNvPicPr preferRelativeResize="0"/>
          <p:nvPr/>
        </p:nvPicPr>
        <p:blipFill rotWithShape="1">
          <a:blip r:embed="rId5">
            <a:alphaModFix/>
          </a:blip>
          <a:srcRect/>
          <a:stretch/>
        </p:blipFill>
        <p:spPr>
          <a:xfrm>
            <a:off x="3842425" y="4341371"/>
            <a:ext cx="1421650" cy="710825"/>
          </a:xfrm>
          <a:prstGeom prst="rect">
            <a:avLst/>
          </a:prstGeom>
          <a:noFill/>
          <a:ln>
            <a:noFill/>
          </a:ln>
        </p:spPr>
      </p:pic>
      <p:sp>
        <p:nvSpPr>
          <p:cNvPr id="309" name="Google Shape;309;p15"/>
          <p:cNvSpPr txBox="1"/>
          <p:nvPr/>
        </p:nvSpPr>
        <p:spPr>
          <a:xfrm>
            <a:off x="190725" y="624889"/>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Objective: </a:t>
            </a:r>
            <a:r>
              <a:rPr lang="en" sz="1400" b="1" i="0" u="none" strike="noStrike" cap="none">
                <a:solidFill>
                  <a:srgbClr val="073763"/>
                </a:solidFill>
                <a:latin typeface="Calibri"/>
                <a:ea typeface="Calibri"/>
                <a:cs typeface="Calibri"/>
                <a:sym typeface="Calibri"/>
              </a:rPr>
              <a:t>Prevent and detect the deceitful claims without affecting customer experience</a:t>
            </a:r>
            <a:endParaRPr sz="1400" b="1" i="0" u="none" strike="noStrike" cap="none">
              <a:solidFill>
                <a:srgbClr val="073763"/>
              </a:solidFill>
              <a:latin typeface="Calibri"/>
              <a:ea typeface="Calibri"/>
              <a:cs typeface="Calibri"/>
              <a:sym typeface="Calibri"/>
            </a:endParaRPr>
          </a:p>
        </p:txBody>
      </p:sp>
      <p:sp>
        <p:nvSpPr>
          <p:cNvPr id="310" name="Google Shape;310;p15"/>
          <p:cNvSpPr txBox="1"/>
          <p:nvPr/>
        </p:nvSpPr>
        <p:spPr>
          <a:xfrm>
            <a:off x="190725" y="88716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Outcome: </a:t>
            </a:r>
            <a:r>
              <a:rPr lang="en" sz="1400" b="1" i="0" u="none" strike="noStrike" cap="none">
                <a:solidFill>
                  <a:srgbClr val="073763"/>
                </a:solidFill>
                <a:latin typeface="Calibri"/>
                <a:ea typeface="Calibri"/>
                <a:cs typeface="Calibri"/>
                <a:sym typeface="Calibri"/>
              </a:rPr>
              <a:t>A million claims analysed on daily basis across top 100 insurance carriers across the world</a:t>
            </a:r>
            <a:endParaRPr sz="1400" b="1" i="0" u="none" strike="noStrike" cap="none">
              <a:solidFill>
                <a:srgbClr val="073763"/>
              </a:solidFill>
              <a:latin typeface="Calibri"/>
              <a:ea typeface="Calibri"/>
              <a:cs typeface="Calibri"/>
              <a:sym typeface="Calibri"/>
            </a:endParaRPr>
          </a:p>
        </p:txBody>
      </p:sp>
      <p:pic>
        <p:nvPicPr>
          <p:cNvPr id="311" name="Google Shape;311;p15"/>
          <p:cNvPicPr preferRelativeResize="0"/>
          <p:nvPr/>
        </p:nvPicPr>
        <p:blipFill rotWithShape="1">
          <a:blip r:embed="rId6">
            <a:alphaModFix/>
          </a:blip>
          <a:srcRect l="48410"/>
          <a:stretch/>
        </p:blipFill>
        <p:spPr>
          <a:xfrm>
            <a:off x="8265775" y="430075"/>
            <a:ext cx="717875" cy="265725"/>
          </a:xfrm>
          <a:prstGeom prst="rect">
            <a:avLst/>
          </a:prstGeom>
          <a:noFill/>
          <a:ln>
            <a:noFill/>
          </a:ln>
        </p:spPr>
      </p:pic>
      <p:sp>
        <p:nvSpPr>
          <p:cNvPr id="312" name="Google Shape;312;p15"/>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6"/>
        <p:cNvGrpSpPr/>
        <p:nvPr/>
      </p:nvGrpSpPr>
      <p:grpSpPr>
        <a:xfrm>
          <a:off x="0" y="0"/>
          <a:ext cx="0" cy="0"/>
          <a:chOff x="0" y="0"/>
          <a:chExt cx="0" cy="0"/>
        </a:xfrm>
      </p:grpSpPr>
      <p:sp>
        <p:nvSpPr>
          <p:cNvPr id="317" name="Google Shape;317;g25c6655e96f_0_0"/>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800">
                <a:solidFill>
                  <a:srgbClr val="073763"/>
                </a:solidFill>
                <a:latin typeface="Calibri"/>
                <a:ea typeface="Calibri"/>
                <a:cs typeface="Calibri"/>
                <a:sym typeface="Calibri"/>
              </a:rPr>
              <a:t>Leading European retailer </a:t>
            </a:r>
            <a:endParaRPr sz="2800">
              <a:solidFill>
                <a:srgbClr val="073763"/>
              </a:solidFill>
              <a:latin typeface="Calibri"/>
              <a:ea typeface="Calibri"/>
              <a:cs typeface="Calibri"/>
              <a:sym typeface="Calibri"/>
            </a:endParaRPr>
          </a:p>
        </p:txBody>
      </p:sp>
      <p:sp>
        <p:nvSpPr>
          <p:cNvPr id="318" name="Google Shape;318;g25c6655e96f_0_0"/>
          <p:cNvSpPr/>
          <p:nvPr/>
        </p:nvSpPr>
        <p:spPr>
          <a:xfrm>
            <a:off x="459975" y="1392350"/>
            <a:ext cx="17475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g25c6655e96f_0_0"/>
          <p:cNvSpPr txBox="1"/>
          <p:nvPr/>
        </p:nvSpPr>
        <p:spPr>
          <a:xfrm>
            <a:off x="751125" y="1506963"/>
            <a:ext cx="12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Sources</a:t>
            </a:r>
            <a:endParaRPr sz="1400" b="1" i="0" u="none" strike="noStrike" cap="none">
              <a:solidFill>
                <a:srgbClr val="000000"/>
              </a:solidFill>
              <a:latin typeface="Calibri"/>
              <a:ea typeface="Calibri"/>
              <a:cs typeface="Calibri"/>
              <a:sym typeface="Calibri"/>
            </a:endParaRPr>
          </a:p>
        </p:txBody>
      </p:sp>
      <p:sp>
        <p:nvSpPr>
          <p:cNvPr id="320" name="Google Shape;320;g25c6655e96f_0_0"/>
          <p:cNvSpPr txBox="1"/>
          <p:nvPr/>
        </p:nvSpPr>
        <p:spPr>
          <a:xfrm>
            <a:off x="962025" y="2009988"/>
            <a:ext cx="1078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PoS data</a:t>
            </a:r>
            <a:endParaRPr sz="1000" b="0" i="0" u="none" strike="noStrike" cap="none">
              <a:solidFill>
                <a:srgbClr val="000000"/>
              </a:solidFill>
              <a:latin typeface="Calibri"/>
              <a:ea typeface="Calibri"/>
              <a:cs typeface="Calibri"/>
              <a:sym typeface="Calibri"/>
            </a:endParaRPr>
          </a:p>
        </p:txBody>
      </p:sp>
      <p:sp>
        <p:nvSpPr>
          <p:cNvPr id="321" name="Google Shape;321;g25c6655e96f_0_0"/>
          <p:cNvSpPr txBox="1"/>
          <p:nvPr/>
        </p:nvSpPr>
        <p:spPr>
          <a:xfrm>
            <a:off x="962025" y="2740738"/>
            <a:ext cx="1078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Promotions data</a:t>
            </a:r>
            <a:endParaRPr sz="1000" b="0" i="0" u="none" strike="noStrike" cap="none">
              <a:solidFill>
                <a:srgbClr val="000000"/>
              </a:solidFill>
              <a:latin typeface="Calibri"/>
              <a:ea typeface="Calibri"/>
              <a:cs typeface="Calibri"/>
              <a:sym typeface="Calibri"/>
            </a:endParaRPr>
          </a:p>
        </p:txBody>
      </p:sp>
      <p:sp>
        <p:nvSpPr>
          <p:cNvPr id="322" name="Google Shape;322;g25c6655e96f_0_0"/>
          <p:cNvSpPr txBox="1"/>
          <p:nvPr/>
        </p:nvSpPr>
        <p:spPr>
          <a:xfrm>
            <a:off x="962025" y="3471500"/>
            <a:ext cx="12456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Inventory data</a:t>
            </a:r>
            <a:endParaRPr sz="1000" b="0" i="0" u="none" strike="noStrike" cap="none">
              <a:solidFill>
                <a:srgbClr val="000000"/>
              </a:solidFill>
              <a:latin typeface="Calibri"/>
              <a:ea typeface="Calibri"/>
              <a:cs typeface="Calibri"/>
              <a:sym typeface="Calibri"/>
            </a:endParaRPr>
          </a:p>
        </p:txBody>
      </p:sp>
      <p:sp>
        <p:nvSpPr>
          <p:cNvPr id="323" name="Google Shape;323;g25c6655e96f_0_0"/>
          <p:cNvSpPr/>
          <p:nvPr/>
        </p:nvSpPr>
        <p:spPr>
          <a:xfrm>
            <a:off x="2372600" y="1423400"/>
            <a:ext cx="4251000" cy="2739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4" name="Google Shape;324;g25c6655e96f_0_0"/>
          <p:cNvSpPr txBox="1"/>
          <p:nvPr/>
        </p:nvSpPr>
        <p:spPr>
          <a:xfrm>
            <a:off x="3874400" y="1506975"/>
            <a:ext cx="168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Processing</a:t>
            </a:r>
            <a:endParaRPr sz="1400" b="1" i="0" u="none" strike="noStrike" cap="none">
              <a:solidFill>
                <a:srgbClr val="000000"/>
              </a:solidFill>
              <a:latin typeface="Calibri"/>
              <a:ea typeface="Calibri"/>
              <a:cs typeface="Calibri"/>
              <a:sym typeface="Calibri"/>
            </a:endParaRPr>
          </a:p>
        </p:txBody>
      </p:sp>
      <p:sp>
        <p:nvSpPr>
          <p:cNvPr id="325" name="Google Shape;325;g25c6655e96f_0_0"/>
          <p:cNvSpPr/>
          <p:nvPr/>
        </p:nvSpPr>
        <p:spPr>
          <a:xfrm>
            <a:off x="6788725" y="1349000"/>
            <a:ext cx="17847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25c6655e96f_0_0"/>
          <p:cNvSpPr txBox="1"/>
          <p:nvPr/>
        </p:nvSpPr>
        <p:spPr>
          <a:xfrm>
            <a:off x="7092325" y="1506963"/>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Visualization</a:t>
            </a:r>
            <a:endParaRPr sz="1400" b="1" i="0" u="none" strike="noStrike" cap="none">
              <a:solidFill>
                <a:srgbClr val="000000"/>
              </a:solidFill>
              <a:latin typeface="Calibri"/>
              <a:ea typeface="Calibri"/>
              <a:cs typeface="Calibri"/>
              <a:sym typeface="Calibri"/>
            </a:endParaRPr>
          </a:p>
        </p:txBody>
      </p:sp>
      <p:sp>
        <p:nvSpPr>
          <p:cNvPr id="327" name="Google Shape;327;g25c6655e96f_0_0"/>
          <p:cNvSpPr/>
          <p:nvPr/>
        </p:nvSpPr>
        <p:spPr>
          <a:xfrm>
            <a:off x="2467800" y="1950038"/>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cleaning</a:t>
            </a:r>
            <a:endParaRPr sz="1400" b="0" i="0" u="none" strike="noStrike" cap="none">
              <a:solidFill>
                <a:schemeClr val="dk1"/>
              </a:solidFill>
              <a:latin typeface="Calibri"/>
              <a:ea typeface="Calibri"/>
              <a:cs typeface="Calibri"/>
              <a:sym typeface="Calibri"/>
            </a:endParaRPr>
          </a:p>
        </p:txBody>
      </p:sp>
      <p:sp>
        <p:nvSpPr>
          <p:cNvPr id="328" name="Google Shape;328;g25c6655e96f_0_0"/>
          <p:cNvSpPr/>
          <p:nvPr/>
        </p:nvSpPr>
        <p:spPr>
          <a:xfrm>
            <a:off x="3822650" y="1950038"/>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model</a:t>
            </a:r>
            <a:endParaRPr sz="1400" b="0" i="0" u="none" strike="noStrike" cap="none">
              <a:solidFill>
                <a:schemeClr val="dk1"/>
              </a:solidFill>
              <a:latin typeface="Calibri"/>
              <a:ea typeface="Calibri"/>
              <a:cs typeface="Calibri"/>
              <a:sym typeface="Calibri"/>
            </a:endParaRPr>
          </a:p>
        </p:txBody>
      </p:sp>
      <p:sp>
        <p:nvSpPr>
          <p:cNvPr id="329" name="Google Shape;329;g25c6655e96f_0_0"/>
          <p:cNvSpPr/>
          <p:nvPr/>
        </p:nvSpPr>
        <p:spPr>
          <a:xfrm>
            <a:off x="5139850" y="1950038"/>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Analysis</a:t>
            </a:r>
            <a:endParaRPr sz="1400" b="0" i="0" u="none" strike="noStrike" cap="none">
              <a:solidFill>
                <a:schemeClr val="dk1"/>
              </a:solidFill>
              <a:latin typeface="Calibri"/>
              <a:ea typeface="Calibri"/>
              <a:cs typeface="Calibri"/>
              <a:sym typeface="Calibri"/>
            </a:endParaRPr>
          </a:p>
        </p:txBody>
      </p:sp>
      <p:sp>
        <p:nvSpPr>
          <p:cNvPr id="330" name="Google Shape;330;g25c6655e96f_0_0"/>
          <p:cNvSpPr txBox="1"/>
          <p:nvPr/>
        </p:nvSpPr>
        <p:spPr>
          <a:xfrm>
            <a:off x="2222763" y="2238175"/>
            <a:ext cx="1584600" cy="17238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Promotion data standardization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Normalized the product referential</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Marketing data aggregation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Client association using online and offline usage</a:t>
            </a:r>
            <a:endParaRPr sz="1000" b="0" i="0" u="none" strike="noStrike" cap="none">
              <a:solidFill>
                <a:srgbClr val="000000"/>
              </a:solidFill>
              <a:latin typeface="Calibri"/>
              <a:ea typeface="Calibri"/>
              <a:cs typeface="Calibri"/>
              <a:sym typeface="Calibri"/>
            </a:endParaRPr>
          </a:p>
        </p:txBody>
      </p:sp>
      <p:sp>
        <p:nvSpPr>
          <p:cNvPr id="331" name="Google Shape;331;g25c6655e96f_0_0"/>
          <p:cNvSpPr txBox="1"/>
          <p:nvPr/>
        </p:nvSpPr>
        <p:spPr>
          <a:xfrm>
            <a:off x="3504625" y="2265725"/>
            <a:ext cx="1584600" cy="11082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model to normalise PoS data</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model for promotion and inventory data</a:t>
            </a:r>
            <a:endParaRPr sz="1000" b="0" i="0" u="none" strike="noStrike" cap="none">
              <a:solidFill>
                <a:srgbClr val="000000"/>
              </a:solidFill>
              <a:latin typeface="Calibri"/>
              <a:ea typeface="Calibri"/>
              <a:cs typeface="Calibri"/>
              <a:sym typeface="Calibri"/>
            </a:endParaRPr>
          </a:p>
        </p:txBody>
      </p:sp>
      <p:sp>
        <p:nvSpPr>
          <p:cNvPr id="332" name="Google Shape;332;g25c6655e96f_0_0"/>
          <p:cNvSpPr txBox="1"/>
          <p:nvPr/>
        </p:nvSpPr>
        <p:spPr>
          <a:xfrm>
            <a:off x="4858850" y="2265713"/>
            <a:ext cx="1687800" cy="15699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User segmentation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SKU ranking to optimize the store assortment</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Marketing campaign analysis using the SKU ranking and client segmentation </a:t>
            </a:r>
            <a:endParaRPr sz="1000" b="0" i="0" u="none" strike="noStrike" cap="none">
              <a:solidFill>
                <a:srgbClr val="000000"/>
              </a:solidFill>
              <a:latin typeface="Calibri"/>
              <a:ea typeface="Calibri"/>
              <a:cs typeface="Calibri"/>
              <a:sym typeface="Calibri"/>
            </a:endParaRPr>
          </a:p>
        </p:txBody>
      </p:sp>
      <p:sp>
        <p:nvSpPr>
          <p:cNvPr id="333" name="Google Shape;333;g25c6655e96f_0_0"/>
          <p:cNvSpPr txBox="1"/>
          <p:nvPr/>
        </p:nvSpPr>
        <p:spPr>
          <a:xfrm>
            <a:off x="6980875" y="2546600"/>
            <a:ext cx="1584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Dashboard data studio</a:t>
            </a:r>
            <a:endParaRPr sz="1000" b="1" i="0" u="none" strike="noStrike" cap="none">
              <a:solidFill>
                <a:srgbClr val="000000"/>
              </a:solidFill>
              <a:latin typeface="Calibri"/>
              <a:ea typeface="Calibri"/>
              <a:cs typeface="Calibri"/>
              <a:sym typeface="Calibri"/>
            </a:endParaRPr>
          </a:p>
        </p:txBody>
      </p:sp>
      <p:sp>
        <p:nvSpPr>
          <p:cNvPr id="334" name="Google Shape;334;g25c6655e96f_0_0"/>
          <p:cNvSpPr txBox="1"/>
          <p:nvPr/>
        </p:nvSpPr>
        <p:spPr>
          <a:xfrm>
            <a:off x="6980875" y="3381913"/>
            <a:ext cx="1584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Some extracts in Excel format</a:t>
            </a:r>
            <a:endParaRPr sz="1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Calibri"/>
              <a:ea typeface="Calibri"/>
              <a:cs typeface="Calibri"/>
              <a:sym typeface="Calibri"/>
            </a:endParaRPr>
          </a:p>
        </p:txBody>
      </p:sp>
      <p:pic>
        <p:nvPicPr>
          <p:cNvPr id="335" name="Google Shape;335;g25c6655e96f_0_0"/>
          <p:cNvPicPr preferRelativeResize="0"/>
          <p:nvPr/>
        </p:nvPicPr>
        <p:blipFill rotWithShape="1">
          <a:blip r:embed="rId3">
            <a:alphaModFix/>
          </a:blip>
          <a:srcRect l="27923" t="12751" r="34665" b="15651"/>
          <a:stretch/>
        </p:blipFill>
        <p:spPr>
          <a:xfrm>
            <a:off x="525600" y="1974602"/>
            <a:ext cx="380551" cy="409500"/>
          </a:xfrm>
          <a:prstGeom prst="rect">
            <a:avLst/>
          </a:prstGeom>
          <a:noFill/>
          <a:ln>
            <a:noFill/>
          </a:ln>
        </p:spPr>
      </p:pic>
      <p:pic>
        <p:nvPicPr>
          <p:cNvPr id="336" name="Google Shape;336;g25c6655e96f_0_0"/>
          <p:cNvPicPr preferRelativeResize="0"/>
          <p:nvPr/>
        </p:nvPicPr>
        <p:blipFill rotWithShape="1">
          <a:blip r:embed="rId3">
            <a:alphaModFix/>
          </a:blip>
          <a:srcRect l="27923" t="12751" r="34665" b="15651"/>
          <a:stretch/>
        </p:blipFill>
        <p:spPr>
          <a:xfrm>
            <a:off x="525600" y="2709627"/>
            <a:ext cx="380551" cy="409500"/>
          </a:xfrm>
          <a:prstGeom prst="rect">
            <a:avLst/>
          </a:prstGeom>
          <a:noFill/>
          <a:ln>
            <a:noFill/>
          </a:ln>
        </p:spPr>
      </p:pic>
      <p:pic>
        <p:nvPicPr>
          <p:cNvPr id="337" name="Google Shape;337;g25c6655e96f_0_0"/>
          <p:cNvPicPr preferRelativeResize="0"/>
          <p:nvPr/>
        </p:nvPicPr>
        <p:blipFill rotWithShape="1">
          <a:blip r:embed="rId3">
            <a:alphaModFix/>
          </a:blip>
          <a:srcRect l="27923" t="12751" r="34665" b="15651"/>
          <a:stretch/>
        </p:blipFill>
        <p:spPr>
          <a:xfrm>
            <a:off x="525600" y="3444677"/>
            <a:ext cx="380551" cy="409500"/>
          </a:xfrm>
          <a:prstGeom prst="rect">
            <a:avLst/>
          </a:prstGeom>
          <a:noFill/>
          <a:ln>
            <a:noFill/>
          </a:ln>
        </p:spPr>
      </p:pic>
      <p:pic>
        <p:nvPicPr>
          <p:cNvPr id="338" name="Google Shape;338;g25c6655e96f_0_0"/>
          <p:cNvPicPr preferRelativeResize="0"/>
          <p:nvPr/>
        </p:nvPicPr>
        <p:blipFill rotWithShape="1">
          <a:blip r:embed="rId4">
            <a:alphaModFix/>
          </a:blip>
          <a:srcRect/>
          <a:stretch/>
        </p:blipFill>
        <p:spPr>
          <a:xfrm>
            <a:off x="7253401" y="1933050"/>
            <a:ext cx="855340" cy="646500"/>
          </a:xfrm>
          <a:prstGeom prst="rect">
            <a:avLst/>
          </a:prstGeom>
          <a:noFill/>
          <a:ln>
            <a:noFill/>
          </a:ln>
        </p:spPr>
      </p:pic>
      <p:pic>
        <p:nvPicPr>
          <p:cNvPr id="339" name="Google Shape;339;g25c6655e96f_0_0"/>
          <p:cNvPicPr preferRelativeResize="0"/>
          <p:nvPr/>
        </p:nvPicPr>
        <p:blipFill rotWithShape="1">
          <a:blip r:embed="rId5">
            <a:alphaModFix/>
          </a:blip>
          <a:srcRect/>
          <a:stretch/>
        </p:blipFill>
        <p:spPr>
          <a:xfrm>
            <a:off x="7392000" y="2901837"/>
            <a:ext cx="578125" cy="537473"/>
          </a:xfrm>
          <a:prstGeom prst="rect">
            <a:avLst/>
          </a:prstGeom>
          <a:noFill/>
          <a:ln>
            <a:noFill/>
          </a:ln>
        </p:spPr>
      </p:pic>
      <p:sp>
        <p:nvSpPr>
          <p:cNvPr id="340" name="Google Shape;340;g25c6655e96f_0_0"/>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13</a:t>
            </a:fld>
            <a:endParaRPr/>
          </a:p>
        </p:txBody>
      </p:sp>
      <p:pic>
        <p:nvPicPr>
          <p:cNvPr id="341" name="Google Shape;341;g25c6655e96f_0_0"/>
          <p:cNvPicPr preferRelativeResize="0"/>
          <p:nvPr/>
        </p:nvPicPr>
        <p:blipFill rotWithShape="1">
          <a:blip r:embed="rId6">
            <a:alphaModFix/>
          </a:blip>
          <a:srcRect/>
          <a:stretch/>
        </p:blipFill>
        <p:spPr>
          <a:xfrm>
            <a:off x="3585150" y="4393425"/>
            <a:ext cx="1973711" cy="572700"/>
          </a:xfrm>
          <a:prstGeom prst="rect">
            <a:avLst/>
          </a:prstGeom>
          <a:noFill/>
          <a:ln>
            <a:noFill/>
          </a:ln>
        </p:spPr>
      </p:pic>
      <p:cxnSp>
        <p:nvCxnSpPr>
          <p:cNvPr id="342" name="Google Shape;342;g25c6655e96f_0_0"/>
          <p:cNvCxnSpPr/>
          <p:nvPr/>
        </p:nvCxnSpPr>
        <p:spPr>
          <a:xfrm rot="10800000" flipH="1">
            <a:off x="228600" y="4350227"/>
            <a:ext cx="8686800" cy="43200"/>
          </a:xfrm>
          <a:prstGeom prst="straightConnector1">
            <a:avLst/>
          </a:prstGeom>
          <a:noFill/>
          <a:ln w="19050" cap="flat" cmpd="sng">
            <a:solidFill>
              <a:srgbClr val="7A93A1"/>
            </a:solidFill>
            <a:prstDash val="solid"/>
            <a:round/>
            <a:headEnd type="none" w="sm" len="sm"/>
            <a:tailEnd type="none" w="sm" len="sm"/>
          </a:ln>
        </p:spPr>
      </p:cxnSp>
      <p:sp>
        <p:nvSpPr>
          <p:cNvPr id="343" name="Google Shape;343;g25c6655e96f_0_0"/>
          <p:cNvSpPr txBox="1"/>
          <p:nvPr/>
        </p:nvSpPr>
        <p:spPr>
          <a:xfrm>
            <a:off x="176725" y="596589"/>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Objective: </a:t>
            </a:r>
            <a:r>
              <a:rPr lang="en" sz="1400" b="1" i="0" u="none" strike="noStrike" cap="none">
                <a:solidFill>
                  <a:srgbClr val="073763"/>
                </a:solidFill>
                <a:latin typeface="Calibri"/>
                <a:ea typeface="Calibri"/>
                <a:cs typeface="Calibri"/>
                <a:sym typeface="Calibri"/>
              </a:rPr>
              <a:t>User segmentation. Optimization of store assortment and marketing campaign analysis</a:t>
            </a:r>
            <a:endParaRPr sz="1400" b="1" i="0" u="none" strike="noStrike" cap="none">
              <a:solidFill>
                <a:srgbClr val="073763"/>
              </a:solidFill>
              <a:latin typeface="Calibri"/>
              <a:ea typeface="Calibri"/>
              <a:cs typeface="Calibri"/>
              <a:sym typeface="Calibri"/>
            </a:endParaRPr>
          </a:p>
        </p:txBody>
      </p:sp>
      <p:sp>
        <p:nvSpPr>
          <p:cNvPr id="344" name="Google Shape;344;g25c6655e96f_0_0"/>
          <p:cNvSpPr txBox="1"/>
          <p:nvPr/>
        </p:nvSpPr>
        <p:spPr>
          <a:xfrm>
            <a:off x="176725" y="84061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Outcome: </a:t>
            </a:r>
            <a:r>
              <a:rPr lang="en" sz="1400" b="1" i="0" u="none" strike="noStrike" cap="none">
                <a:solidFill>
                  <a:srgbClr val="073763"/>
                </a:solidFill>
                <a:latin typeface="Calibri"/>
                <a:ea typeface="Calibri"/>
                <a:cs typeface="Calibri"/>
                <a:sym typeface="Calibri"/>
              </a:rPr>
              <a:t>Personalised promo recommendations leading to 3% increase in promotion sales</a:t>
            </a:r>
            <a:endParaRPr sz="1400" b="1" i="0" u="none" strike="noStrike" cap="none">
              <a:solidFill>
                <a:srgbClr val="073763"/>
              </a:solidFill>
              <a:latin typeface="Calibri"/>
              <a:ea typeface="Calibri"/>
              <a:cs typeface="Calibri"/>
              <a:sym typeface="Calibri"/>
            </a:endParaRPr>
          </a:p>
        </p:txBody>
      </p:sp>
      <p:pic>
        <p:nvPicPr>
          <p:cNvPr id="345" name="Google Shape;345;g25c6655e96f_0_0"/>
          <p:cNvPicPr preferRelativeResize="0"/>
          <p:nvPr/>
        </p:nvPicPr>
        <p:blipFill rotWithShape="1">
          <a:blip r:embed="rId7">
            <a:alphaModFix/>
          </a:blip>
          <a:srcRect l="48410"/>
          <a:stretch/>
        </p:blipFill>
        <p:spPr>
          <a:xfrm>
            <a:off x="8265775" y="430075"/>
            <a:ext cx="717875" cy="265725"/>
          </a:xfrm>
          <a:prstGeom prst="rect">
            <a:avLst/>
          </a:prstGeom>
          <a:noFill/>
          <a:ln>
            <a:noFill/>
          </a:ln>
        </p:spPr>
      </p:pic>
      <p:sp>
        <p:nvSpPr>
          <p:cNvPr id="346" name="Google Shape;346;g25c6655e96f_0_0"/>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0"/>
        <p:cNvGrpSpPr/>
        <p:nvPr/>
      </p:nvGrpSpPr>
      <p:grpSpPr>
        <a:xfrm>
          <a:off x="0" y="0"/>
          <a:ext cx="0" cy="0"/>
          <a:chOff x="0" y="0"/>
          <a:chExt cx="0" cy="0"/>
        </a:xfrm>
      </p:grpSpPr>
      <p:sp>
        <p:nvSpPr>
          <p:cNvPr id="351" name="Google Shape;351;g1674b2257ed_0_48"/>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800">
                <a:solidFill>
                  <a:srgbClr val="073763"/>
                </a:solidFill>
                <a:latin typeface="Calibri"/>
                <a:ea typeface="Calibri"/>
                <a:cs typeface="Calibri"/>
                <a:sym typeface="Calibri"/>
              </a:rPr>
              <a:t>Sales, forecast and waste management</a:t>
            </a:r>
            <a:endParaRPr sz="2800">
              <a:solidFill>
                <a:srgbClr val="073763"/>
              </a:solidFill>
              <a:latin typeface="Calibri"/>
              <a:ea typeface="Calibri"/>
              <a:cs typeface="Calibri"/>
              <a:sym typeface="Calibri"/>
            </a:endParaRPr>
          </a:p>
        </p:txBody>
      </p:sp>
      <p:sp>
        <p:nvSpPr>
          <p:cNvPr id="352" name="Google Shape;352;g1674b2257ed_0_48"/>
          <p:cNvSpPr/>
          <p:nvPr/>
        </p:nvSpPr>
        <p:spPr>
          <a:xfrm>
            <a:off x="471025" y="1414475"/>
            <a:ext cx="17475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g1674b2257ed_0_48"/>
          <p:cNvSpPr txBox="1"/>
          <p:nvPr/>
        </p:nvSpPr>
        <p:spPr>
          <a:xfrm>
            <a:off x="762175" y="1529088"/>
            <a:ext cx="12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Sources</a:t>
            </a:r>
            <a:endParaRPr sz="1400" b="1" i="0" u="none" strike="noStrike" cap="none">
              <a:solidFill>
                <a:srgbClr val="000000"/>
              </a:solidFill>
              <a:latin typeface="Calibri"/>
              <a:ea typeface="Calibri"/>
              <a:cs typeface="Calibri"/>
              <a:sym typeface="Calibri"/>
            </a:endParaRPr>
          </a:p>
        </p:txBody>
      </p:sp>
      <p:sp>
        <p:nvSpPr>
          <p:cNvPr id="354" name="Google Shape;354;g1674b2257ed_0_48"/>
          <p:cNvSpPr txBox="1"/>
          <p:nvPr/>
        </p:nvSpPr>
        <p:spPr>
          <a:xfrm>
            <a:off x="973075" y="2032113"/>
            <a:ext cx="1078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PoS data</a:t>
            </a:r>
            <a:endParaRPr sz="1000" b="0" i="0" u="none" strike="noStrike" cap="none">
              <a:solidFill>
                <a:srgbClr val="000000"/>
              </a:solidFill>
              <a:latin typeface="Calibri"/>
              <a:ea typeface="Calibri"/>
              <a:cs typeface="Calibri"/>
              <a:sym typeface="Calibri"/>
            </a:endParaRPr>
          </a:p>
        </p:txBody>
      </p:sp>
      <p:sp>
        <p:nvSpPr>
          <p:cNvPr id="355" name="Google Shape;355;g1674b2257ed_0_48"/>
          <p:cNvSpPr txBox="1"/>
          <p:nvPr/>
        </p:nvSpPr>
        <p:spPr>
          <a:xfrm>
            <a:off x="973075" y="2762863"/>
            <a:ext cx="1078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Promotions data</a:t>
            </a:r>
            <a:endParaRPr sz="1000" b="0" i="0" u="none" strike="noStrike" cap="none">
              <a:solidFill>
                <a:srgbClr val="000000"/>
              </a:solidFill>
              <a:latin typeface="Calibri"/>
              <a:ea typeface="Calibri"/>
              <a:cs typeface="Calibri"/>
              <a:sym typeface="Calibri"/>
            </a:endParaRPr>
          </a:p>
        </p:txBody>
      </p:sp>
      <p:sp>
        <p:nvSpPr>
          <p:cNvPr id="356" name="Google Shape;356;g1674b2257ed_0_48"/>
          <p:cNvSpPr txBox="1"/>
          <p:nvPr/>
        </p:nvSpPr>
        <p:spPr>
          <a:xfrm>
            <a:off x="973075" y="3493625"/>
            <a:ext cx="12456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Inventory data</a:t>
            </a:r>
            <a:endParaRPr sz="1000" b="0" i="0" u="none" strike="noStrike" cap="none">
              <a:solidFill>
                <a:srgbClr val="000000"/>
              </a:solidFill>
              <a:latin typeface="Calibri"/>
              <a:ea typeface="Calibri"/>
              <a:cs typeface="Calibri"/>
              <a:sym typeface="Calibri"/>
            </a:endParaRPr>
          </a:p>
        </p:txBody>
      </p:sp>
      <p:sp>
        <p:nvSpPr>
          <p:cNvPr id="357" name="Google Shape;357;g1674b2257ed_0_48"/>
          <p:cNvSpPr/>
          <p:nvPr/>
        </p:nvSpPr>
        <p:spPr>
          <a:xfrm>
            <a:off x="2383650" y="1445525"/>
            <a:ext cx="4251000" cy="2739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58" name="Google Shape;358;g1674b2257ed_0_48"/>
          <p:cNvSpPr txBox="1"/>
          <p:nvPr/>
        </p:nvSpPr>
        <p:spPr>
          <a:xfrm>
            <a:off x="3885450" y="1529100"/>
            <a:ext cx="168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Processing</a:t>
            </a:r>
            <a:endParaRPr sz="1400" b="1" i="0" u="none" strike="noStrike" cap="none">
              <a:solidFill>
                <a:srgbClr val="000000"/>
              </a:solidFill>
              <a:latin typeface="Calibri"/>
              <a:ea typeface="Calibri"/>
              <a:cs typeface="Calibri"/>
              <a:sym typeface="Calibri"/>
            </a:endParaRPr>
          </a:p>
        </p:txBody>
      </p:sp>
      <p:sp>
        <p:nvSpPr>
          <p:cNvPr id="359" name="Google Shape;359;g1674b2257ed_0_48"/>
          <p:cNvSpPr/>
          <p:nvPr/>
        </p:nvSpPr>
        <p:spPr>
          <a:xfrm>
            <a:off x="6799775" y="1371125"/>
            <a:ext cx="17847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g1674b2257ed_0_48"/>
          <p:cNvSpPr txBox="1"/>
          <p:nvPr/>
        </p:nvSpPr>
        <p:spPr>
          <a:xfrm>
            <a:off x="7103375" y="1529088"/>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Visualization</a:t>
            </a:r>
            <a:endParaRPr sz="1400" b="1" i="0" u="none" strike="noStrike" cap="none">
              <a:solidFill>
                <a:srgbClr val="000000"/>
              </a:solidFill>
              <a:latin typeface="Calibri"/>
              <a:ea typeface="Calibri"/>
              <a:cs typeface="Calibri"/>
              <a:sym typeface="Calibri"/>
            </a:endParaRPr>
          </a:p>
        </p:txBody>
      </p:sp>
      <p:sp>
        <p:nvSpPr>
          <p:cNvPr id="361" name="Google Shape;361;g1674b2257ed_0_48"/>
          <p:cNvSpPr/>
          <p:nvPr/>
        </p:nvSpPr>
        <p:spPr>
          <a:xfrm>
            <a:off x="2478850" y="1972163"/>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cleaning</a:t>
            </a:r>
            <a:endParaRPr sz="1400" b="0" i="0" u="none" strike="noStrike" cap="none">
              <a:solidFill>
                <a:schemeClr val="dk1"/>
              </a:solidFill>
              <a:latin typeface="Calibri"/>
              <a:ea typeface="Calibri"/>
              <a:cs typeface="Calibri"/>
              <a:sym typeface="Calibri"/>
            </a:endParaRPr>
          </a:p>
        </p:txBody>
      </p:sp>
      <p:sp>
        <p:nvSpPr>
          <p:cNvPr id="362" name="Google Shape;362;g1674b2257ed_0_48"/>
          <p:cNvSpPr/>
          <p:nvPr/>
        </p:nvSpPr>
        <p:spPr>
          <a:xfrm>
            <a:off x="3833700" y="1972163"/>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model</a:t>
            </a:r>
            <a:endParaRPr sz="1400" b="0" i="0" u="none" strike="noStrike" cap="none">
              <a:solidFill>
                <a:schemeClr val="dk1"/>
              </a:solidFill>
              <a:latin typeface="Calibri"/>
              <a:ea typeface="Calibri"/>
              <a:cs typeface="Calibri"/>
              <a:sym typeface="Calibri"/>
            </a:endParaRPr>
          </a:p>
        </p:txBody>
      </p:sp>
      <p:sp>
        <p:nvSpPr>
          <p:cNvPr id="363" name="Google Shape;363;g1674b2257ed_0_48"/>
          <p:cNvSpPr/>
          <p:nvPr/>
        </p:nvSpPr>
        <p:spPr>
          <a:xfrm>
            <a:off x="5150900" y="1972163"/>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Analysis</a:t>
            </a:r>
            <a:endParaRPr sz="1400" b="0" i="0" u="none" strike="noStrike" cap="none">
              <a:solidFill>
                <a:schemeClr val="dk1"/>
              </a:solidFill>
              <a:latin typeface="Calibri"/>
              <a:ea typeface="Calibri"/>
              <a:cs typeface="Calibri"/>
              <a:sym typeface="Calibri"/>
            </a:endParaRPr>
          </a:p>
        </p:txBody>
      </p:sp>
      <p:sp>
        <p:nvSpPr>
          <p:cNvPr id="364" name="Google Shape;364;g1674b2257ed_0_48"/>
          <p:cNvSpPr txBox="1"/>
          <p:nvPr/>
        </p:nvSpPr>
        <p:spPr>
          <a:xfrm>
            <a:off x="2233800" y="2294375"/>
            <a:ext cx="1584600" cy="17238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Promotion data standardization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Normalized the product referential</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Marketing data aggregation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Client association using online and offline usage</a:t>
            </a:r>
            <a:endParaRPr sz="1000" b="0" i="0" u="none" strike="noStrike" cap="none">
              <a:solidFill>
                <a:srgbClr val="000000"/>
              </a:solidFill>
              <a:latin typeface="Calibri"/>
              <a:ea typeface="Calibri"/>
              <a:cs typeface="Calibri"/>
              <a:sym typeface="Calibri"/>
            </a:endParaRPr>
          </a:p>
        </p:txBody>
      </p:sp>
      <p:sp>
        <p:nvSpPr>
          <p:cNvPr id="365" name="Google Shape;365;g1674b2257ed_0_48"/>
          <p:cNvSpPr txBox="1"/>
          <p:nvPr/>
        </p:nvSpPr>
        <p:spPr>
          <a:xfrm>
            <a:off x="3504625" y="2309975"/>
            <a:ext cx="1584600" cy="11082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model to normalise PoS data</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model for promotion and inventory data</a:t>
            </a:r>
            <a:endParaRPr sz="1000" b="0" i="0" u="none" strike="noStrike" cap="none">
              <a:solidFill>
                <a:srgbClr val="000000"/>
              </a:solidFill>
              <a:latin typeface="Calibri"/>
              <a:ea typeface="Calibri"/>
              <a:cs typeface="Calibri"/>
              <a:sym typeface="Calibri"/>
            </a:endParaRPr>
          </a:p>
        </p:txBody>
      </p:sp>
      <p:sp>
        <p:nvSpPr>
          <p:cNvPr id="366" name="Google Shape;366;g1674b2257ed_0_48"/>
          <p:cNvSpPr txBox="1"/>
          <p:nvPr/>
        </p:nvSpPr>
        <p:spPr>
          <a:xfrm>
            <a:off x="4891550" y="2309963"/>
            <a:ext cx="1687800" cy="1569900"/>
          </a:xfrm>
          <a:prstGeom prst="rect">
            <a:avLst/>
          </a:prstGeom>
          <a:noFill/>
          <a:ln>
            <a:noFill/>
          </a:ln>
        </p:spPr>
        <p:txBody>
          <a:bodyPr spcFirstLastPara="1" wrap="square" lIns="91425" tIns="91425" rIns="91425" bIns="91425" anchor="t" anchorCtr="0">
            <a:spAutoFit/>
          </a:bodyPr>
          <a:lstStyle/>
          <a:p>
            <a:pPr marL="457200" marR="0" lvl="0" indent="-21590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User segmentation</a:t>
            </a:r>
            <a:endParaRPr sz="1000" b="0" i="0" u="none" strike="noStrike" cap="none">
              <a:solidFill>
                <a:srgbClr val="000000"/>
              </a:solidFill>
              <a:latin typeface="Calibri"/>
              <a:ea typeface="Calibri"/>
              <a:cs typeface="Calibri"/>
              <a:sym typeface="Calibri"/>
            </a:endParaRPr>
          </a:p>
          <a:p>
            <a:pPr marL="457200" marR="0" lvl="0" indent="-21590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SKU ranking to optimize the store assortment</a:t>
            </a:r>
            <a:endParaRPr sz="1000" b="0" i="0" u="none" strike="noStrike" cap="none">
              <a:solidFill>
                <a:srgbClr val="000000"/>
              </a:solidFill>
              <a:latin typeface="Calibri"/>
              <a:ea typeface="Calibri"/>
              <a:cs typeface="Calibri"/>
              <a:sym typeface="Calibri"/>
            </a:endParaRPr>
          </a:p>
          <a:p>
            <a:pPr marL="457200" marR="0" lvl="0" indent="-21590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Marketing campaign analysis using the SKU ranking and client segmentation </a:t>
            </a:r>
            <a:endParaRPr sz="1000" b="0" i="0" u="none" strike="noStrike" cap="none">
              <a:solidFill>
                <a:srgbClr val="000000"/>
              </a:solidFill>
              <a:latin typeface="Calibri"/>
              <a:ea typeface="Calibri"/>
              <a:cs typeface="Calibri"/>
              <a:sym typeface="Calibri"/>
            </a:endParaRPr>
          </a:p>
        </p:txBody>
      </p:sp>
      <p:sp>
        <p:nvSpPr>
          <p:cNvPr id="367" name="Google Shape;367;g1674b2257ed_0_48"/>
          <p:cNvSpPr txBox="1"/>
          <p:nvPr/>
        </p:nvSpPr>
        <p:spPr>
          <a:xfrm>
            <a:off x="6991925" y="2568725"/>
            <a:ext cx="1584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Dashboard data studio</a:t>
            </a:r>
            <a:endParaRPr sz="1000" b="1" i="0" u="none" strike="noStrike" cap="none">
              <a:solidFill>
                <a:srgbClr val="000000"/>
              </a:solidFill>
              <a:latin typeface="Calibri"/>
              <a:ea typeface="Calibri"/>
              <a:cs typeface="Calibri"/>
              <a:sym typeface="Calibri"/>
            </a:endParaRPr>
          </a:p>
        </p:txBody>
      </p:sp>
      <p:sp>
        <p:nvSpPr>
          <p:cNvPr id="368" name="Google Shape;368;g1674b2257ed_0_48"/>
          <p:cNvSpPr txBox="1"/>
          <p:nvPr/>
        </p:nvSpPr>
        <p:spPr>
          <a:xfrm>
            <a:off x="6991925" y="3404038"/>
            <a:ext cx="1584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Some extracts in Excel format</a:t>
            </a:r>
            <a:endParaRPr sz="1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Calibri"/>
              <a:ea typeface="Calibri"/>
              <a:cs typeface="Calibri"/>
              <a:sym typeface="Calibri"/>
            </a:endParaRPr>
          </a:p>
        </p:txBody>
      </p:sp>
      <p:pic>
        <p:nvPicPr>
          <p:cNvPr id="369" name="Google Shape;369;g1674b2257ed_0_48"/>
          <p:cNvPicPr preferRelativeResize="0"/>
          <p:nvPr/>
        </p:nvPicPr>
        <p:blipFill rotWithShape="1">
          <a:blip r:embed="rId3">
            <a:alphaModFix/>
          </a:blip>
          <a:srcRect l="27923" t="12751" r="34665" b="15651"/>
          <a:stretch/>
        </p:blipFill>
        <p:spPr>
          <a:xfrm>
            <a:off x="536650" y="1996727"/>
            <a:ext cx="380551" cy="409500"/>
          </a:xfrm>
          <a:prstGeom prst="rect">
            <a:avLst/>
          </a:prstGeom>
          <a:noFill/>
          <a:ln>
            <a:noFill/>
          </a:ln>
        </p:spPr>
      </p:pic>
      <p:pic>
        <p:nvPicPr>
          <p:cNvPr id="370" name="Google Shape;370;g1674b2257ed_0_48"/>
          <p:cNvPicPr preferRelativeResize="0"/>
          <p:nvPr/>
        </p:nvPicPr>
        <p:blipFill rotWithShape="1">
          <a:blip r:embed="rId3">
            <a:alphaModFix/>
          </a:blip>
          <a:srcRect l="27923" t="12751" r="34665" b="15651"/>
          <a:stretch/>
        </p:blipFill>
        <p:spPr>
          <a:xfrm>
            <a:off x="536650" y="2731752"/>
            <a:ext cx="380551" cy="409500"/>
          </a:xfrm>
          <a:prstGeom prst="rect">
            <a:avLst/>
          </a:prstGeom>
          <a:noFill/>
          <a:ln>
            <a:noFill/>
          </a:ln>
        </p:spPr>
      </p:pic>
      <p:pic>
        <p:nvPicPr>
          <p:cNvPr id="371" name="Google Shape;371;g1674b2257ed_0_48"/>
          <p:cNvPicPr preferRelativeResize="0"/>
          <p:nvPr/>
        </p:nvPicPr>
        <p:blipFill rotWithShape="1">
          <a:blip r:embed="rId3">
            <a:alphaModFix/>
          </a:blip>
          <a:srcRect l="27923" t="12751" r="34665" b="15651"/>
          <a:stretch/>
        </p:blipFill>
        <p:spPr>
          <a:xfrm>
            <a:off x="536650" y="3466802"/>
            <a:ext cx="380551" cy="409500"/>
          </a:xfrm>
          <a:prstGeom prst="rect">
            <a:avLst/>
          </a:prstGeom>
          <a:noFill/>
          <a:ln>
            <a:noFill/>
          </a:ln>
        </p:spPr>
      </p:pic>
      <p:pic>
        <p:nvPicPr>
          <p:cNvPr id="372" name="Google Shape;372;g1674b2257ed_0_48"/>
          <p:cNvPicPr preferRelativeResize="0"/>
          <p:nvPr/>
        </p:nvPicPr>
        <p:blipFill rotWithShape="1">
          <a:blip r:embed="rId4">
            <a:alphaModFix/>
          </a:blip>
          <a:srcRect/>
          <a:stretch/>
        </p:blipFill>
        <p:spPr>
          <a:xfrm>
            <a:off x="7264451" y="1955175"/>
            <a:ext cx="855340" cy="646500"/>
          </a:xfrm>
          <a:prstGeom prst="rect">
            <a:avLst/>
          </a:prstGeom>
          <a:noFill/>
          <a:ln>
            <a:noFill/>
          </a:ln>
        </p:spPr>
      </p:pic>
      <p:pic>
        <p:nvPicPr>
          <p:cNvPr id="373" name="Google Shape;373;g1674b2257ed_0_48"/>
          <p:cNvPicPr preferRelativeResize="0"/>
          <p:nvPr/>
        </p:nvPicPr>
        <p:blipFill rotWithShape="1">
          <a:blip r:embed="rId5">
            <a:alphaModFix/>
          </a:blip>
          <a:srcRect/>
          <a:stretch/>
        </p:blipFill>
        <p:spPr>
          <a:xfrm>
            <a:off x="7403050" y="2923962"/>
            <a:ext cx="578125" cy="537473"/>
          </a:xfrm>
          <a:prstGeom prst="rect">
            <a:avLst/>
          </a:prstGeom>
          <a:noFill/>
          <a:ln>
            <a:noFill/>
          </a:ln>
        </p:spPr>
      </p:pic>
      <p:sp>
        <p:nvSpPr>
          <p:cNvPr id="374" name="Google Shape;374;g1674b2257ed_0_48"/>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14</a:t>
            </a:fld>
            <a:endParaRPr/>
          </a:p>
        </p:txBody>
      </p:sp>
      <p:pic>
        <p:nvPicPr>
          <p:cNvPr id="375" name="Google Shape;375;g1674b2257ed_0_48"/>
          <p:cNvPicPr preferRelativeResize="0"/>
          <p:nvPr/>
        </p:nvPicPr>
        <p:blipFill rotWithShape="1">
          <a:blip r:embed="rId6">
            <a:alphaModFix/>
          </a:blip>
          <a:srcRect/>
          <a:stretch/>
        </p:blipFill>
        <p:spPr>
          <a:xfrm>
            <a:off x="3585150" y="4437675"/>
            <a:ext cx="1973711" cy="572700"/>
          </a:xfrm>
          <a:prstGeom prst="rect">
            <a:avLst/>
          </a:prstGeom>
          <a:noFill/>
          <a:ln>
            <a:noFill/>
          </a:ln>
        </p:spPr>
      </p:pic>
      <p:cxnSp>
        <p:nvCxnSpPr>
          <p:cNvPr id="376" name="Google Shape;376;g1674b2257ed_0_48"/>
          <p:cNvCxnSpPr/>
          <p:nvPr/>
        </p:nvCxnSpPr>
        <p:spPr>
          <a:xfrm rot="10800000" flipH="1">
            <a:off x="228600" y="4394477"/>
            <a:ext cx="8686800" cy="43200"/>
          </a:xfrm>
          <a:prstGeom prst="straightConnector1">
            <a:avLst/>
          </a:prstGeom>
          <a:noFill/>
          <a:ln w="19050" cap="flat" cmpd="sng">
            <a:solidFill>
              <a:srgbClr val="7A93A1"/>
            </a:solidFill>
            <a:prstDash val="solid"/>
            <a:round/>
            <a:headEnd type="none" w="sm" len="sm"/>
            <a:tailEnd type="none" w="sm" len="sm"/>
          </a:ln>
        </p:spPr>
      </p:cxnSp>
      <p:sp>
        <p:nvSpPr>
          <p:cNvPr id="377" name="Google Shape;377;g1674b2257ed_0_48"/>
          <p:cNvSpPr txBox="1"/>
          <p:nvPr/>
        </p:nvSpPr>
        <p:spPr>
          <a:xfrm>
            <a:off x="176725" y="596589"/>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Objective: </a:t>
            </a:r>
            <a:r>
              <a:rPr lang="en" sz="1400" b="1" i="0" u="none" strike="noStrike" cap="none">
                <a:solidFill>
                  <a:srgbClr val="073763"/>
                </a:solidFill>
                <a:latin typeface="Calibri"/>
                <a:ea typeface="Calibri"/>
                <a:cs typeface="Calibri"/>
                <a:sym typeface="Calibri"/>
              </a:rPr>
              <a:t>User segmentation. Optimization of store assortment and marketing campaign analysis</a:t>
            </a:r>
            <a:endParaRPr sz="1400" b="1" i="0" u="none" strike="noStrike" cap="none">
              <a:solidFill>
                <a:srgbClr val="073763"/>
              </a:solidFill>
              <a:latin typeface="Calibri"/>
              <a:ea typeface="Calibri"/>
              <a:cs typeface="Calibri"/>
              <a:sym typeface="Calibri"/>
            </a:endParaRPr>
          </a:p>
        </p:txBody>
      </p:sp>
      <p:sp>
        <p:nvSpPr>
          <p:cNvPr id="378" name="Google Shape;378;g1674b2257ed_0_48"/>
          <p:cNvSpPr txBox="1"/>
          <p:nvPr/>
        </p:nvSpPr>
        <p:spPr>
          <a:xfrm>
            <a:off x="176725" y="84061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Outcome: </a:t>
            </a:r>
            <a:r>
              <a:rPr lang="en" sz="1400" b="1" i="0" u="none" strike="noStrike" cap="none">
                <a:solidFill>
                  <a:srgbClr val="073763"/>
                </a:solidFill>
                <a:latin typeface="Calibri"/>
                <a:ea typeface="Calibri"/>
                <a:cs typeface="Calibri"/>
                <a:sym typeface="Calibri"/>
              </a:rPr>
              <a:t>Personalised promo recommendations leading to 3% increase in promotion sales</a:t>
            </a:r>
            <a:endParaRPr sz="1400" b="1" i="0" u="none" strike="noStrike" cap="none">
              <a:solidFill>
                <a:srgbClr val="073763"/>
              </a:solidFill>
              <a:latin typeface="Calibri"/>
              <a:ea typeface="Calibri"/>
              <a:cs typeface="Calibri"/>
              <a:sym typeface="Calibri"/>
            </a:endParaRPr>
          </a:p>
        </p:txBody>
      </p:sp>
      <p:pic>
        <p:nvPicPr>
          <p:cNvPr id="379" name="Google Shape;379;g1674b2257ed_0_48"/>
          <p:cNvPicPr preferRelativeResize="0"/>
          <p:nvPr/>
        </p:nvPicPr>
        <p:blipFill rotWithShape="1">
          <a:blip r:embed="rId7">
            <a:alphaModFix/>
          </a:blip>
          <a:srcRect l="48410"/>
          <a:stretch/>
        </p:blipFill>
        <p:spPr>
          <a:xfrm>
            <a:off x="8265775" y="430075"/>
            <a:ext cx="717875" cy="265725"/>
          </a:xfrm>
          <a:prstGeom prst="rect">
            <a:avLst/>
          </a:prstGeom>
          <a:noFill/>
          <a:ln>
            <a:noFill/>
          </a:ln>
        </p:spPr>
      </p:pic>
      <p:sp>
        <p:nvSpPr>
          <p:cNvPr id="380" name="Google Shape;380;g1674b2257ed_0_48"/>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4"/>
        <p:cNvGrpSpPr/>
        <p:nvPr/>
      </p:nvGrpSpPr>
      <p:grpSpPr>
        <a:xfrm>
          <a:off x="0" y="0"/>
          <a:ext cx="0" cy="0"/>
          <a:chOff x="0" y="0"/>
          <a:chExt cx="0" cy="0"/>
        </a:xfrm>
      </p:grpSpPr>
      <p:sp>
        <p:nvSpPr>
          <p:cNvPr id="385" name="Google Shape;385;p17"/>
          <p:cNvSpPr txBox="1">
            <a:spLocks noGrp="1"/>
          </p:cNvSpPr>
          <p:nvPr>
            <p:ph type="title"/>
          </p:nvPr>
        </p:nvSpPr>
        <p:spPr>
          <a:xfrm>
            <a:off x="150575" y="4067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800">
                <a:solidFill>
                  <a:srgbClr val="073763"/>
                </a:solidFill>
                <a:latin typeface="Calibri"/>
                <a:ea typeface="Calibri"/>
                <a:cs typeface="Calibri"/>
                <a:sym typeface="Calibri"/>
              </a:rPr>
              <a:t>E-commerce agency</a:t>
            </a:r>
            <a:endParaRPr sz="2600">
              <a:solidFill>
                <a:srgbClr val="073763"/>
              </a:solidFill>
              <a:latin typeface="Calibri"/>
              <a:ea typeface="Calibri"/>
              <a:cs typeface="Calibri"/>
              <a:sym typeface="Calibri"/>
            </a:endParaRPr>
          </a:p>
        </p:txBody>
      </p:sp>
      <p:sp>
        <p:nvSpPr>
          <p:cNvPr id="386" name="Google Shape;386;p17"/>
          <p:cNvSpPr/>
          <p:nvPr/>
        </p:nvSpPr>
        <p:spPr>
          <a:xfrm>
            <a:off x="458200" y="1426511"/>
            <a:ext cx="17475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7" name="Google Shape;387;p17"/>
          <p:cNvSpPr txBox="1"/>
          <p:nvPr/>
        </p:nvSpPr>
        <p:spPr>
          <a:xfrm>
            <a:off x="749350" y="1541124"/>
            <a:ext cx="12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Sources</a:t>
            </a:r>
            <a:endParaRPr sz="1400" b="1" i="0" u="none" strike="noStrike" cap="none">
              <a:solidFill>
                <a:srgbClr val="000000"/>
              </a:solidFill>
              <a:latin typeface="Calibri"/>
              <a:ea typeface="Calibri"/>
              <a:cs typeface="Calibri"/>
              <a:sym typeface="Calibri"/>
            </a:endParaRPr>
          </a:p>
        </p:txBody>
      </p:sp>
      <p:sp>
        <p:nvSpPr>
          <p:cNvPr id="388" name="Google Shape;388;p17"/>
          <p:cNvSpPr txBox="1"/>
          <p:nvPr/>
        </p:nvSpPr>
        <p:spPr>
          <a:xfrm>
            <a:off x="960250" y="1967199"/>
            <a:ext cx="1078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Category wise data</a:t>
            </a:r>
            <a:endParaRPr sz="1000" b="0" i="0" u="none" strike="noStrike" cap="none">
              <a:solidFill>
                <a:srgbClr val="000000"/>
              </a:solidFill>
              <a:latin typeface="Calibri"/>
              <a:ea typeface="Calibri"/>
              <a:cs typeface="Calibri"/>
              <a:sym typeface="Calibri"/>
            </a:endParaRPr>
          </a:p>
        </p:txBody>
      </p:sp>
      <p:sp>
        <p:nvSpPr>
          <p:cNvPr id="389" name="Google Shape;389;p17"/>
          <p:cNvSpPr txBox="1"/>
          <p:nvPr/>
        </p:nvSpPr>
        <p:spPr>
          <a:xfrm>
            <a:off x="960250" y="2779199"/>
            <a:ext cx="1078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Products data</a:t>
            </a:r>
            <a:endParaRPr sz="1000" b="0" i="0" u="none" strike="noStrike" cap="none">
              <a:solidFill>
                <a:srgbClr val="000000"/>
              </a:solidFill>
              <a:latin typeface="Calibri"/>
              <a:ea typeface="Calibri"/>
              <a:cs typeface="Calibri"/>
              <a:sym typeface="Calibri"/>
            </a:endParaRPr>
          </a:p>
        </p:txBody>
      </p:sp>
      <p:sp>
        <p:nvSpPr>
          <p:cNvPr id="390" name="Google Shape;390;p17"/>
          <p:cNvSpPr txBox="1"/>
          <p:nvPr/>
        </p:nvSpPr>
        <p:spPr>
          <a:xfrm>
            <a:off x="960250" y="3437274"/>
            <a:ext cx="1245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Product attribute data</a:t>
            </a:r>
            <a:endParaRPr sz="1000" b="0" i="0" u="none" strike="noStrike" cap="none">
              <a:solidFill>
                <a:srgbClr val="000000"/>
              </a:solidFill>
              <a:latin typeface="Calibri"/>
              <a:ea typeface="Calibri"/>
              <a:cs typeface="Calibri"/>
              <a:sym typeface="Calibri"/>
            </a:endParaRPr>
          </a:p>
        </p:txBody>
      </p:sp>
      <p:sp>
        <p:nvSpPr>
          <p:cNvPr id="391" name="Google Shape;391;p17"/>
          <p:cNvSpPr/>
          <p:nvPr/>
        </p:nvSpPr>
        <p:spPr>
          <a:xfrm>
            <a:off x="2370825" y="1457561"/>
            <a:ext cx="4251000" cy="2739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7"/>
          <p:cNvSpPr txBox="1"/>
          <p:nvPr/>
        </p:nvSpPr>
        <p:spPr>
          <a:xfrm>
            <a:off x="3872625" y="1541136"/>
            <a:ext cx="1747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Processing</a:t>
            </a:r>
            <a:endParaRPr sz="1400" b="1" i="0" u="none" strike="noStrike" cap="none">
              <a:solidFill>
                <a:srgbClr val="000000"/>
              </a:solidFill>
              <a:latin typeface="Calibri"/>
              <a:ea typeface="Calibri"/>
              <a:cs typeface="Calibri"/>
              <a:sym typeface="Calibri"/>
            </a:endParaRPr>
          </a:p>
        </p:txBody>
      </p:sp>
      <p:sp>
        <p:nvSpPr>
          <p:cNvPr id="393" name="Google Shape;393;p17"/>
          <p:cNvSpPr/>
          <p:nvPr/>
        </p:nvSpPr>
        <p:spPr>
          <a:xfrm>
            <a:off x="6786950" y="1383161"/>
            <a:ext cx="17847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7"/>
          <p:cNvSpPr txBox="1"/>
          <p:nvPr/>
        </p:nvSpPr>
        <p:spPr>
          <a:xfrm>
            <a:off x="7090550" y="1541124"/>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Visualization</a:t>
            </a:r>
            <a:endParaRPr sz="1400" b="1" i="0" u="none" strike="noStrike" cap="none">
              <a:solidFill>
                <a:srgbClr val="000000"/>
              </a:solidFill>
              <a:latin typeface="Calibri"/>
              <a:ea typeface="Calibri"/>
              <a:cs typeface="Calibri"/>
              <a:sym typeface="Calibri"/>
            </a:endParaRPr>
          </a:p>
        </p:txBody>
      </p:sp>
      <p:sp>
        <p:nvSpPr>
          <p:cNvPr id="395" name="Google Shape;395;p17"/>
          <p:cNvSpPr/>
          <p:nvPr/>
        </p:nvSpPr>
        <p:spPr>
          <a:xfrm>
            <a:off x="2466025" y="1984199"/>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analysis</a:t>
            </a:r>
            <a:endParaRPr sz="1400" b="0" i="0" u="none" strike="noStrike" cap="none">
              <a:solidFill>
                <a:schemeClr val="dk1"/>
              </a:solidFill>
              <a:latin typeface="Calibri"/>
              <a:ea typeface="Calibri"/>
              <a:cs typeface="Calibri"/>
              <a:sym typeface="Calibri"/>
            </a:endParaRPr>
          </a:p>
        </p:txBody>
      </p:sp>
      <p:sp>
        <p:nvSpPr>
          <p:cNvPr id="396" name="Google Shape;396;p17"/>
          <p:cNvSpPr/>
          <p:nvPr/>
        </p:nvSpPr>
        <p:spPr>
          <a:xfrm>
            <a:off x="3820875" y="1984199"/>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model</a:t>
            </a:r>
            <a:endParaRPr sz="1400" b="0" i="0" u="none" strike="noStrike" cap="none">
              <a:solidFill>
                <a:schemeClr val="dk1"/>
              </a:solidFill>
              <a:latin typeface="Calibri"/>
              <a:ea typeface="Calibri"/>
              <a:cs typeface="Calibri"/>
              <a:sym typeface="Calibri"/>
            </a:endParaRPr>
          </a:p>
        </p:txBody>
      </p:sp>
      <p:sp>
        <p:nvSpPr>
          <p:cNvPr id="397" name="Google Shape;397;p17"/>
          <p:cNvSpPr/>
          <p:nvPr/>
        </p:nvSpPr>
        <p:spPr>
          <a:xfrm>
            <a:off x="5138075" y="1984199"/>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Analysis</a:t>
            </a:r>
            <a:endParaRPr sz="1400" b="0" i="0" u="none" strike="noStrike" cap="none">
              <a:solidFill>
                <a:schemeClr val="dk1"/>
              </a:solidFill>
              <a:latin typeface="Calibri"/>
              <a:ea typeface="Calibri"/>
              <a:cs typeface="Calibri"/>
              <a:sym typeface="Calibri"/>
            </a:endParaRPr>
          </a:p>
        </p:txBody>
      </p:sp>
      <p:sp>
        <p:nvSpPr>
          <p:cNvPr id="398" name="Google Shape;398;p17"/>
          <p:cNvSpPr txBox="1"/>
          <p:nvPr/>
        </p:nvSpPr>
        <p:spPr>
          <a:xfrm>
            <a:off x="2205700" y="2317748"/>
            <a:ext cx="1584600" cy="11082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exploration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Stop words removal</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Lemmatization  </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Category wise data analysis</a:t>
            </a:r>
            <a:endParaRPr sz="1000" b="0" i="0" u="none" strike="noStrike" cap="none">
              <a:solidFill>
                <a:srgbClr val="000000"/>
              </a:solidFill>
              <a:latin typeface="Calibri"/>
              <a:ea typeface="Calibri"/>
              <a:cs typeface="Calibri"/>
              <a:sym typeface="Calibri"/>
            </a:endParaRPr>
          </a:p>
        </p:txBody>
      </p:sp>
      <p:sp>
        <p:nvSpPr>
          <p:cNvPr id="399" name="Google Shape;399;p17"/>
          <p:cNvSpPr txBox="1"/>
          <p:nvPr/>
        </p:nvSpPr>
        <p:spPr>
          <a:xfrm>
            <a:off x="3519050" y="2305786"/>
            <a:ext cx="1584600" cy="17238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Product matching based on title and attributes</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Ranking model to rank similar products within the category</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Image similarity using computer vision</a:t>
            </a:r>
            <a:endParaRPr sz="1000" b="0" i="0" u="none" strike="noStrike" cap="none">
              <a:solidFill>
                <a:srgbClr val="000000"/>
              </a:solidFill>
              <a:latin typeface="Calibri"/>
              <a:ea typeface="Calibri"/>
              <a:cs typeface="Calibri"/>
              <a:sym typeface="Calibri"/>
            </a:endParaRPr>
          </a:p>
        </p:txBody>
      </p:sp>
      <p:sp>
        <p:nvSpPr>
          <p:cNvPr id="400" name="Google Shape;400;p17"/>
          <p:cNvSpPr txBox="1"/>
          <p:nvPr/>
        </p:nvSpPr>
        <p:spPr>
          <a:xfrm>
            <a:off x="4811275" y="2301224"/>
            <a:ext cx="1584600" cy="14160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Product Similarity Model</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Identify similar products in a product category from the e-commerce data</a:t>
            </a: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401" name="Google Shape;401;p17"/>
          <p:cNvSpPr txBox="1"/>
          <p:nvPr/>
        </p:nvSpPr>
        <p:spPr>
          <a:xfrm>
            <a:off x="6954200" y="2542586"/>
            <a:ext cx="1584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Dashboard data studio</a:t>
            </a:r>
            <a:endParaRPr sz="1000" b="1" i="0" u="none" strike="noStrike" cap="none">
              <a:solidFill>
                <a:srgbClr val="000000"/>
              </a:solidFill>
              <a:latin typeface="Calibri"/>
              <a:ea typeface="Calibri"/>
              <a:cs typeface="Calibri"/>
              <a:sym typeface="Calibri"/>
            </a:endParaRPr>
          </a:p>
        </p:txBody>
      </p:sp>
      <p:sp>
        <p:nvSpPr>
          <p:cNvPr id="402" name="Google Shape;402;p17"/>
          <p:cNvSpPr txBox="1"/>
          <p:nvPr/>
        </p:nvSpPr>
        <p:spPr>
          <a:xfrm>
            <a:off x="6954200" y="3482536"/>
            <a:ext cx="158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Some extracts in Excel format</a:t>
            </a:r>
            <a:endParaRPr sz="1000" b="1" i="0" u="none" strike="noStrike" cap="none">
              <a:solidFill>
                <a:srgbClr val="000000"/>
              </a:solidFill>
              <a:latin typeface="Calibri"/>
              <a:ea typeface="Calibri"/>
              <a:cs typeface="Calibri"/>
              <a:sym typeface="Calibri"/>
            </a:endParaRPr>
          </a:p>
        </p:txBody>
      </p:sp>
      <p:pic>
        <p:nvPicPr>
          <p:cNvPr id="403" name="Google Shape;403;p17"/>
          <p:cNvPicPr preferRelativeResize="0"/>
          <p:nvPr/>
        </p:nvPicPr>
        <p:blipFill rotWithShape="1">
          <a:blip r:embed="rId3">
            <a:alphaModFix/>
          </a:blip>
          <a:srcRect l="27922" t="12751" r="34667" b="15651"/>
          <a:stretch/>
        </p:blipFill>
        <p:spPr>
          <a:xfrm>
            <a:off x="523825" y="2008763"/>
            <a:ext cx="380551" cy="409500"/>
          </a:xfrm>
          <a:prstGeom prst="rect">
            <a:avLst/>
          </a:prstGeom>
          <a:noFill/>
          <a:ln>
            <a:noFill/>
          </a:ln>
        </p:spPr>
      </p:pic>
      <p:pic>
        <p:nvPicPr>
          <p:cNvPr id="404" name="Google Shape;404;p17"/>
          <p:cNvPicPr preferRelativeResize="0"/>
          <p:nvPr/>
        </p:nvPicPr>
        <p:blipFill rotWithShape="1">
          <a:blip r:embed="rId3">
            <a:alphaModFix/>
          </a:blip>
          <a:srcRect l="27922" t="12751" r="34667" b="15651"/>
          <a:stretch/>
        </p:blipFill>
        <p:spPr>
          <a:xfrm>
            <a:off x="523825" y="2743788"/>
            <a:ext cx="380551" cy="409500"/>
          </a:xfrm>
          <a:prstGeom prst="rect">
            <a:avLst/>
          </a:prstGeom>
          <a:noFill/>
          <a:ln>
            <a:noFill/>
          </a:ln>
        </p:spPr>
      </p:pic>
      <p:pic>
        <p:nvPicPr>
          <p:cNvPr id="405" name="Google Shape;405;p17"/>
          <p:cNvPicPr preferRelativeResize="0"/>
          <p:nvPr/>
        </p:nvPicPr>
        <p:blipFill rotWithShape="1">
          <a:blip r:embed="rId3">
            <a:alphaModFix/>
          </a:blip>
          <a:srcRect l="27922" t="12751" r="34667" b="15651"/>
          <a:stretch/>
        </p:blipFill>
        <p:spPr>
          <a:xfrm>
            <a:off x="523825" y="3478838"/>
            <a:ext cx="380551" cy="409500"/>
          </a:xfrm>
          <a:prstGeom prst="rect">
            <a:avLst/>
          </a:prstGeom>
          <a:noFill/>
          <a:ln>
            <a:noFill/>
          </a:ln>
        </p:spPr>
      </p:pic>
      <p:pic>
        <p:nvPicPr>
          <p:cNvPr id="406" name="Google Shape;406;p17"/>
          <p:cNvPicPr preferRelativeResize="0"/>
          <p:nvPr/>
        </p:nvPicPr>
        <p:blipFill rotWithShape="1">
          <a:blip r:embed="rId4">
            <a:alphaModFix/>
          </a:blip>
          <a:srcRect/>
          <a:stretch/>
        </p:blipFill>
        <p:spPr>
          <a:xfrm>
            <a:off x="7251626" y="1967211"/>
            <a:ext cx="855340" cy="646500"/>
          </a:xfrm>
          <a:prstGeom prst="rect">
            <a:avLst/>
          </a:prstGeom>
          <a:noFill/>
          <a:ln>
            <a:noFill/>
          </a:ln>
        </p:spPr>
      </p:pic>
      <p:pic>
        <p:nvPicPr>
          <p:cNvPr id="407" name="Google Shape;407;p17"/>
          <p:cNvPicPr preferRelativeResize="0"/>
          <p:nvPr/>
        </p:nvPicPr>
        <p:blipFill rotWithShape="1">
          <a:blip r:embed="rId5">
            <a:alphaModFix/>
          </a:blip>
          <a:srcRect/>
          <a:stretch/>
        </p:blipFill>
        <p:spPr>
          <a:xfrm>
            <a:off x="7390225" y="2935998"/>
            <a:ext cx="578125" cy="537473"/>
          </a:xfrm>
          <a:prstGeom prst="rect">
            <a:avLst/>
          </a:prstGeom>
          <a:noFill/>
          <a:ln>
            <a:noFill/>
          </a:ln>
        </p:spPr>
      </p:pic>
      <p:sp>
        <p:nvSpPr>
          <p:cNvPr id="408" name="Google Shape;408;p17"/>
          <p:cNvSpPr txBox="1">
            <a:spLocks noGrp="1"/>
          </p:cNvSpPr>
          <p:nvPr>
            <p:ph type="sldNum" idx="12"/>
          </p:nvPr>
        </p:nvSpPr>
        <p:spPr>
          <a:xfrm>
            <a:off x="8501325"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15</a:t>
            </a:fld>
            <a:endParaRPr/>
          </a:p>
        </p:txBody>
      </p:sp>
      <p:cxnSp>
        <p:nvCxnSpPr>
          <p:cNvPr id="409" name="Google Shape;409;p17"/>
          <p:cNvCxnSpPr/>
          <p:nvPr/>
        </p:nvCxnSpPr>
        <p:spPr>
          <a:xfrm rot="10800000" flipH="1">
            <a:off x="239675" y="4369700"/>
            <a:ext cx="8686800" cy="43200"/>
          </a:xfrm>
          <a:prstGeom prst="straightConnector1">
            <a:avLst/>
          </a:prstGeom>
          <a:noFill/>
          <a:ln w="19050" cap="flat" cmpd="sng">
            <a:solidFill>
              <a:srgbClr val="7A93A1"/>
            </a:solidFill>
            <a:prstDash val="solid"/>
            <a:round/>
            <a:headEnd type="none" w="sm" len="sm"/>
            <a:tailEnd type="none" w="sm" len="sm"/>
          </a:ln>
        </p:spPr>
      </p:cxnSp>
      <p:sp>
        <p:nvSpPr>
          <p:cNvPr id="410" name="Google Shape;410;p17"/>
          <p:cNvSpPr txBox="1"/>
          <p:nvPr/>
        </p:nvSpPr>
        <p:spPr>
          <a:xfrm>
            <a:off x="160500" y="62136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Objective: </a:t>
            </a:r>
            <a:r>
              <a:rPr lang="en" sz="1400" b="1" i="0" u="none" strike="noStrike" cap="none">
                <a:solidFill>
                  <a:srgbClr val="073763"/>
                </a:solidFill>
                <a:latin typeface="Calibri"/>
                <a:ea typeface="Calibri"/>
                <a:cs typeface="Calibri"/>
                <a:sym typeface="Calibri"/>
              </a:rPr>
              <a:t>Product matching across competition for better marketing strategies</a:t>
            </a:r>
            <a:endParaRPr sz="1400" b="1" i="0" u="none" strike="noStrike" cap="none">
              <a:solidFill>
                <a:srgbClr val="073763"/>
              </a:solidFill>
              <a:latin typeface="Calibri"/>
              <a:ea typeface="Calibri"/>
              <a:cs typeface="Calibri"/>
              <a:sym typeface="Calibri"/>
            </a:endParaRPr>
          </a:p>
        </p:txBody>
      </p:sp>
      <p:pic>
        <p:nvPicPr>
          <p:cNvPr id="411" name="Google Shape;411;p17"/>
          <p:cNvPicPr preferRelativeResize="0"/>
          <p:nvPr/>
        </p:nvPicPr>
        <p:blipFill rotWithShape="1">
          <a:blip r:embed="rId6">
            <a:alphaModFix/>
          </a:blip>
          <a:srcRect/>
          <a:stretch/>
        </p:blipFill>
        <p:spPr>
          <a:xfrm>
            <a:off x="3596225" y="4412898"/>
            <a:ext cx="1973711" cy="572700"/>
          </a:xfrm>
          <a:prstGeom prst="rect">
            <a:avLst/>
          </a:prstGeom>
          <a:noFill/>
          <a:ln>
            <a:noFill/>
          </a:ln>
        </p:spPr>
      </p:pic>
      <p:sp>
        <p:nvSpPr>
          <p:cNvPr id="412" name="Google Shape;412;p17"/>
          <p:cNvSpPr txBox="1"/>
          <p:nvPr/>
        </p:nvSpPr>
        <p:spPr>
          <a:xfrm>
            <a:off x="160500" y="87341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Outcome: </a:t>
            </a:r>
            <a:r>
              <a:rPr lang="en" sz="1400" b="1" i="0" u="none" strike="noStrike" cap="none">
                <a:solidFill>
                  <a:srgbClr val="073763"/>
                </a:solidFill>
                <a:latin typeface="Calibri"/>
                <a:ea typeface="Calibri"/>
                <a:cs typeface="Calibri"/>
                <a:sym typeface="Calibri"/>
              </a:rPr>
              <a:t>94% accuracy of matched products’ analysis for marketing and price optimization</a:t>
            </a:r>
            <a:endParaRPr sz="1400" b="1" i="0" u="none" strike="noStrike" cap="none">
              <a:solidFill>
                <a:srgbClr val="073763"/>
              </a:solidFill>
              <a:latin typeface="Calibri"/>
              <a:ea typeface="Calibri"/>
              <a:cs typeface="Calibri"/>
              <a:sym typeface="Calibri"/>
            </a:endParaRPr>
          </a:p>
        </p:txBody>
      </p:sp>
      <p:pic>
        <p:nvPicPr>
          <p:cNvPr id="413" name="Google Shape;413;p17"/>
          <p:cNvPicPr preferRelativeResize="0"/>
          <p:nvPr/>
        </p:nvPicPr>
        <p:blipFill rotWithShape="1">
          <a:blip r:embed="rId7">
            <a:alphaModFix/>
          </a:blip>
          <a:srcRect l="48410"/>
          <a:stretch/>
        </p:blipFill>
        <p:spPr>
          <a:xfrm>
            <a:off x="8265775" y="430075"/>
            <a:ext cx="717875" cy="265725"/>
          </a:xfrm>
          <a:prstGeom prst="rect">
            <a:avLst/>
          </a:prstGeom>
          <a:noFill/>
          <a:ln>
            <a:noFill/>
          </a:ln>
        </p:spPr>
      </p:pic>
      <p:sp>
        <p:nvSpPr>
          <p:cNvPr id="414" name="Google Shape;414;p17"/>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8"/>
        <p:cNvGrpSpPr/>
        <p:nvPr/>
      </p:nvGrpSpPr>
      <p:grpSpPr>
        <a:xfrm>
          <a:off x="0" y="0"/>
          <a:ext cx="0" cy="0"/>
          <a:chOff x="0" y="0"/>
          <a:chExt cx="0" cy="0"/>
        </a:xfrm>
      </p:grpSpPr>
      <p:sp>
        <p:nvSpPr>
          <p:cNvPr id="419" name="Google Shape;419;p18"/>
          <p:cNvSpPr txBox="1">
            <a:spLocks noGrp="1"/>
          </p:cNvSpPr>
          <p:nvPr>
            <p:ph type="title"/>
          </p:nvPr>
        </p:nvSpPr>
        <p:spPr>
          <a:xfrm>
            <a:off x="137400" y="6284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800">
                <a:solidFill>
                  <a:srgbClr val="073763"/>
                </a:solidFill>
                <a:latin typeface="Calibri"/>
                <a:ea typeface="Calibri"/>
                <a:cs typeface="Calibri"/>
                <a:sym typeface="Calibri"/>
              </a:rPr>
              <a:t>Financial services provider</a:t>
            </a:r>
            <a:endParaRPr sz="2800">
              <a:solidFill>
                <a:srgbClr val="073763"/>
              </a:solidFill>
              <a:latin typeface="Calibri"/>
              <a:ea typeface="Calibri"/>
              <a:cs typeface="Calibri"/>
              <a:sym typeface="Calibri"/>
            </a:endParaRPr>
          </a:p>
        </p:txBody>
      </p:sp>
      <p:sp>
        <p:nvSpPr>
          <p:cNvPr id="420" name="Google Shape;420;p18"/>
          <p:cNvSpPr/>
          <p:nvPr/>
        </p:nvSpPr>
        <p:spPr>
          <a:xfrm>
            <a:off x="460875" y="1423948"/>
            <a:ext cx="17475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8"/>
          <p:cNvSpPr txBox="1"/>
          <p:nvPr/>
        </p:nvSpPr>
        <p:spPr>
          <a:xfrm>
            <a:off x="752025" y="1538561"/>
            <a:ext cx="12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Sources</a:t>
            </a:r>
            <a:endParaRPr sz="1400" b="1" i="0" u="none" strike="noStrike" cap="none">
              <a:solidFill>
                <a:srgbClr val="000000"/>
              </a:solidFill>
              <a:latin typeface="Calibri"/>
              <a:ea typeface="Calibri"/>
              <a:cs typeface="Calibri"/>
              <a:sym typeface="Calibri"/>
            </a:endParaRPr>
          </a:p>
        </p:txBody>
      </p:sp>
      <p:sp>
        <p:nvSpPr>
          <p:cNvPr id="422" name="Google Shape;422;p18"/>
          <p:cNvSpPr txBox="1"/>
          <p:nvPr/>
        </p:nvSpPr>
        <p:spPr>
          <a:xfrm>
            <a:off x="962925" y="1964636"/>
            <a:ext cx="1078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Transactional data</a:t>
            </a:r>
            <a:endParaRPr sz="1000" b="0" i="0" u="none" strike="noStrike" cap="none">
              <a:solidFill>
                <a:srgbClr val="000000"/>
              </a:solidFill>
              <a:latin typeface="Calibri"/>
              <a:ea typeface="Calibri"/>
              <a:cs typeface="Calibri"/>
              <a:sym typeface="Calibri"/>
            </a:endParaRPr>
          </a:p>
        </p:txBody>
      </p:sp>
      <p:sp>
        <p:nvSpPr>
          <p:cNvPr id="423" name="Google Shape;423;p18"/>
          <p:cNvSpPr txBox="1"/>
          <p:nvPr/>
        </p:nvSpPr>
        <p:spPr>
          <a:xfrm>
            <a:off x="966075" y="2738148"/>
            <a:ext cx="1078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Products and services data</a:t>
            </a:r>
            <a:endParaRPr sz="1000" b="0" i="0" u="none" strike="noStrike" cap="none">
              <a:solidFill>
                <a:srgbClr val="000000"/>
              </a:solidFill>
              <a:latin typeface="Calibri"/>
              <a:ea typeface="Calibri"/>
              <a:cs typeface="Calibri"/>
              <a:sym typeface="Calibri"/>
            </a:endParaRPr>
          </a:p>
        </p:txBody>
      </p:sp>
      <p:sp>
        <p:nvSpPr>
          <p:cNvPr id="424" name="Google Shape;424;p18"/>
          <p:cNvSpPr txBox="1"/>
          <p:nvPr/>
        </p:nvSpPr>
        <p:spPr>
          <a:xfrm>
            <a:off x="962775" y="3511661"/>
            <a:ext cx="12456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Business catalogue</a:t>
            </a:r>
            <a:endParaRPr sz="1000" b="0" i="0" u="none" strike="noStrike" cap="none">
              <a:solidFill>
                <a:srgbClr val="000000"/>
              </a:solidFill>
              <a:latin typeface="Calibri"/>
              <a:ea typeface="Calibri"/>
              <a:cs typeface="Calibri"/>
              <a:sym typeface="Calibri"/>
            </a:endParaRPr>
          </a:p>
        </p:txBody>
      </p:sp>
      <p:sp>
        <p:nvSpPr>
          <p:cNvPr id="425" name="Google Shape;425;p18"/>
          <p:cNvSpPr/>
          <p:nvPr/>
        </p:nvSpPr>
        <p:spPr>
          <a:xfrm>
            <a:off x="2373500" y="1454998"/>
            <a:ext cx="4251000" cy="2739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26" name="Google Shape;426;p18"/>
          <p:cNvSpPr txBox="1"/>
          <p:nvPr/>
        </p:nvSpPr>
        <p:spPr>
          <a:xfrm>
            <a:off x="3875300" y="1538561"/>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Processing</a:t>
            </a:r>
            <a:endParaRPr sz="1400" b="1" i="0" u="none" strike="noStrike" cap="none">
              <a:solidFill>
                <a:srgbClr val="000000"/>
              </a:solidFill>
              <a:latin typeface="Calibri"/>
              <a:ea typeface="Calibri"/>
              <a:cs typeface="Calibri"/>
              <a:sym typeface="Calibri"/>
            </a:endParaRPr>
          </a:p>
        </p:txBody>
      </p:sp>
      <p:sp>
        <p:nvSpPr>
          <p:cNvPr id="427" name="Google Shape;427;p18"/>
          <p:cNvSpPr/>
          <p:nvPr/>
        </p:nvSpPr>
        <p:spPr>
          <a:xfrm>
            <a:off x="6789625" y="1380598"/>
            <a:ext cx="17847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8"/>
          <p:cNvSpPr txBox="1"/>
          <p:nvPr/>
        </p:nvSpPr>
        <p:spPr>
          <a:xfrm>
            <a:off x="7093225" y="1538561"/>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Visualization</a:t>
            </a:r>
            <a:endParaRPr sz="1400" b="1" i="0" u="none" strike="noStrike" cap="none">
              <a:solidFill>
                <a:srgbClr val="000000"/>
              </a:solidFill>
              <a:latin typeface="Calibri"/>
              <a:ea typeface="Calibri"/>
              <a:cs typeface="Calibri"/>
              <a:sym typeface="Calibri"/>
            </a:endParaRPr>
          </a:p>
        </p:txBody>
      </p:sp>
      <p:sp>
        <p:nvSpPr>
          <p:cNvPr id="429" name="Google Shape;429;p18"/>
          <p:cNvSpPr/>
          <p:nvPr/>
        </p:nvSpPr>
        <p:spPr>
          <a:xfrm>
            <a:off x="2468700" y="1981636"/>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analysis</a:t>
            </a:r>
            <a:endParaRPr sz="1400" b="0" i="0" u="none" strike="noStrike" cap="none">
              <a:solidFill>
                <a:schemeClr val="dk1"/>
              </a:solidFill>
              <a:latin typeface="Calibri"/>
              <a:ea typeface="Calibri"/>
              <a:cs typeface="Calibri"/>
              <a:sym typeface="Calibri"/>
            </a:endParaRPr>
          </a:p>
        </p:txBody>
      </p:sp>
      <p:sp>
        <p:nvSpPr>
          <p:cNvPr id="430" name="Google Shape;430;p18"/>
          <p:cNvSpPr/>
          <p:nvPr/>
        </p:nvSpPr>
        <p:spPr>
          <a:xfrm>
            <a:off x="3823550" y="1981636"/>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model</a:t>
            </a:r>
            <a:endParaRPr sz="1400" b="0" i="0" u="none" strike="noStrike" cap="none">
              <a:solidFill>
                <a:schemeClr val="dk1"/>
              </a:solidFill>
              <a:latin typeface="Calibri"/>
              <a:ea typeface="Calibri"/>
              <a:cs typeface="Calibri"/>
              <a:sym typeface="Calibri"/>
            </a:endParaRPr>
          </a:p>
        </p:txBody>
      </p:sp>
      <p:sp>
        <p:nvSpPr>
          <p:cNvPr id="431" name="Google Shape;431;p18"/>
          <p:cNvSpPr/>
          <p:nvPr/>
        </p:nvSpPr>
        <p:spPr>
          <a:xfrm>
            <a:off x="5140750" y="1981636"/>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Analysis</a:t>
            </a:r>
            <a:endParaRPr sz="1400" b="0" i="0" u="none" strike="noStrike" cap="none">
              <a:solidFill>
                <a:schemeClr val="dk1"/>
              </a:solidFill>
              <a:latin typeface="Calibri"/>
              <a:ea typeface="Calibri"/>
              <a:cs typeface="Calibri"/>
              <a:sym typeface="Calibri"/>
            </a:endParaRPr>
          </a:p>
        </p:txBody>
      </p:sp>
      <p:sp>
        <p:nvSpPr>
          <p:cNvPr id="432" name="Google Shape;432;p18"/>
          <p:cNvSpPr txBox="1"/>
          <p:nvPr/>
        </p:nvSpPr>
        <p:spPr>
          <a:xfrm>
            <a:off x="2163738" y="2353648"/>
            <a:ext cx="1584600" cy="11082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extraction from client database</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exploration and transformation</a:t>
            </a:r>
            <a:endParaRPr sz="600" b="0" i="0" u="none" strike="noStrike" cap="none">
              <a:solidFill>
                <a:srgbClr val="000000"/>
              </a:solidFill>
              <a:latin typeface="Calibri"/>
              <a:ea typeface="Calibri"/>
              <a:cs typeface="Calibri"/>
              <a:sym typeface="Calibri"/>
            </a:endParaRPr>
          </a:p>
        </p:txBody>
      </p:sp>
      <p:sp>
        <p:nvSpPr>
          <p:cNvPr id="433" name="Google Shape;433;p18"/>
          <p:cNvSpPr txBox="1"/>
          <p:nvPr/>
        </p:nvSpPr>
        <p:spPr>
          <a:xfrm>
            <a:off x="3523025" y="2313400"/>
            <a:ext cx="1747500" cy="18777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Identification of churn susceptible business</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Model to rank businesses based on risk of churn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Development of products and services recommendation engine</a:t>
            </a:r>
            <a:endParaRPr sz="1000" b="0" i="0" u="none" strike="noStrike" cap="none">
              <a:solidFill>
                <a:srgbClr val="000000"/>
              </a:solidFill>
              <a:latin typeface="Calibri"/>
              <a:ea typeface="Calibri"/>
              <a:cs typeface="Calibri"/>
              <a:sym typeface="Calibri"/>
            </a:endParaRPr>
          </a:p>
        </p:txBody>
      </p:sp>
      <p:sp>
        <p:nvSpPr>
          <p:cNvPr id="434" name="Google Shape;434;p18"/>
          <p:cNvSpPr txBox="1"/>
          <p:nvPr/>
        </p:nvSpPr>
        <p:spPr>
          <a:xfrm>
            <a:off x="4860351" y="2314923"/>
            <a:ext cx="1719900" cy="12621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Churn prediction model</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Recommendation analysis for products and services provided</a:t>
            </a: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435" name="Google Shape;435;p18"/>
          <p:cNvSpPr txBox="1"/>
          <p:nvPr/>
        </p:nvSpPr>
        <p:spPr>
          <a:xfrm>
            <a:off x="7061575" y="2517386"/>
            <a:ext cx="14004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Dashboard data studio</a:t>
            </a:r>
            <a:endParaRPr sz="1000" b="1" i="0" u="none" strike="noStrike" cap="none">
              <a:solidFill>
                <a:srgbClr val="000000"/>
              </a:solidFill>
              <a:latin typeface="Calibri"/>
              <a:ea typeface="Calibri"/>
              <a:cs typeface="Calibri"/>
              <a:sym typeface="Calibri"/>
            </a:endParaRPr>
          </a:p>
        </p:txBody>
      </p:sp>
      <p:sp>
        <p:nvSpPr>
          <p:cNvPr id="436" name="Google Shape;436;p18"/>
          <p:cNvSpPr txBox="1"/>
          <p:nvPr/>
        </p:nvSpPr>
        <p:spPr>
          <a:xfrm>
            <a:off x="6969475" y="3434723"/>
            <a:ext cx="1584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Data visualization using Seaborn</a:t>
            </a:r>
            <a:endParaRPr sz="1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Calibri"/>
              <a:ea typeface="Calibri"/>
              <a:cs typeface="Calibri"/>
              <a:sym typeface="Calibri"/>
            </a:endParaRPr>
          </a:p>
        </p:txBody>
      </p:sp>
      <p:pic>
        <p:nvPicPr>
          <p:cNvPr id="437" name="Google Shape;437;p18"/>
          <p:cNvPicPr preferRelativeResize="0"/>
          <p:nvPr/>
        </p:nvPicPr>
        <p:blipFill rotWithShape="1">
          <a:blip r:embed="rId3">
            <a:alphaModFix/>
          </a:blip>
          <a:srcRect l="27922" t="12751" r="34667" b="15651"/>
          <a:stretch/>
        </p:blipFill>
        <p:spPr>
          <a:xfrm>
            <a:off x="526500" y="2006200"/>
            <a:ext cx="380551" cy="409500"/>
          </a:xfrm>
          <a:prstGeom prst="rect">
            <a:avLst/>
          </a:prstGeom>
          <a:noFill/>
          <a:ln>
            <a:noFill/>
          </a:ln>
        </p:spPr>
      </p:pic>
      <p:pic>
        <p:nvPicPr>
          <p:cNvPr id="438" name="Google Shape;438;p18"/>
          <p:cNvPicPr preferRelativeResize="0"/>
          <p:nvPr/>
        </p:nvPicPr>
        <p:blipFill rotWithShape="1">
          <a:blip r:embed="rId3">
            <a:alphaModFix/>
          </a:blip>
          <a:srcRect l="27922" t="12751" r="34667" b="15651"/>
          <a:stretch/>
        </p:blipFill>
        <p:spPr>
          <a:xfrm>
            <a:off x="526500" y="2741225"/>
            <a:ext cx="380551" cy="409500"/>
          </a:xfrm>
          <a:prstGeom prst="rect">
            <a:avLst/>
          </a:prstGeom>
          <a:noFill/>
          <a:ln>
            <a:noFill/>
          </a:ln>
        </p:spPr>
      </p:pic>
      <p:pic>
        <p:nvPicPr>
          <p:cNvPr id="439" name="Google Shape;439;p18"/>
          <p:cNvPicPr preferRelativeResize="0"/>
          <p:nvPr/>
        </p:nvPicPr>
        <p:blipFill rotWithShape="1">
          <a:blip r:embed="rId3">
            <a:alphaModFix/>
          </a:blip>
          <a:srcRect l="27922" t="12751" r="34667" b="15651"/>
          <a:stretch/>
        </p:blipFill>
        <p:spPr>
          <a:xfrm>
            <a:off x="526500" y="3476275"/>
            <a:ext cx="380551" cy="409500"/>
          </a:xfrm>
          <a:prstGeom prst="rect">
            <a:avLst/>
          </a:prstGeom>
          <a:noFill/>
          <a:ln>
            <a:noFill/>
          </a:ln>
        </p:spPr>
      </p:pic>
      <p:pic>
        <p:nvPicPr>
          <p:cNvPr id="440" name="Google Shape;440;p18"/>
          <p:cNvPicPr preferRelativeResize="0"/>
          <p:nvPr/>
        </p:nvPicPr>
        <p:blipFill rotWithShape="1">
          <a:blip r:embed="rId4">
            <a:alphaModFix/>
          </a:blip>
          <a:srcRect/>
          <a:stretch/>
        </p:blipFill>
        <p:spPr>
          <a:xfrm>
            <a:off x="7254301" y="1964648"/>
            <a:ext cx="855340" cy="646500"/>
          </a:xfrm>
          <a:prstGeom prst="rect">
            <a:avLst/>
          </a:prstGeom>
          <a:noFill/>
          <a:ln>
            <a:noFill/>
          </a:ln>
        </p:spPr>
      </p:pic>
      <p:pic>
        <p:nvPicPr>
          <p:cNvPr id="441" name="Google Shape;441;p18"/>
          <p:cNvPicPr preferRelativeResize="0"/>
          <p:nvPr/>
        </p:nvPicPr>
        <p:blipFill rotWithShape="1">
          <a:blip r:embed="rId5">
            <a:alphaModFix/>
          </a:blip>
          <a:srcRect/>
          <a:stretch/>
        </p:blipFill>
        <p:spPr>
          <a:xfrm>
            <a:off x="7435675" y="3005948"/>
            <a:ext cx="492600" cy="492600"/>
          </a:xfrm>
          <a:prstGeom prst="rect">
            <a:avLst/>
          </a:prstGeom>
          <a:noFill/>
          <a:ln>
            <a:noFill/>
          </a:ln>
        </p:spPr>
      </p:pic>
      <p:sp>
        <p:nvSpPr>
          <p:cNvPr id="442" name="Google Shape;442;p1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sp>
        <p:nvSpPr>
          <p:cNvPr id="443" name="Google Shape;443;p18"/>
          <p:cNvSpPr txBox="1"/>
          <p:nvPr/>
        </p:nvSpPr>
        <p:spPr>
          <a:xfrm>
            <a:off x="137400" y="63376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Objective: </a:t>
            </a:r>
            <a:r>
              <a:rPr lang="en" sz="1400" b="1" i="0" u="none" strike="noStrike" cap="none">
                <a:solidFill>
                  <a:srgbClr val="073763"/>
                </a:solidFill>
                <a:latin typeface="Calibri"/>
                <a:ea typeface="Calibri"/>
                <a:cs typeface="Calibri"/>
                <a:sym typeface="Calibri"/>
              </a:rPr>
              <a:t>Churn analysis for the products and services being provided</a:t>
            </a:r>
            <a:endParaRPr sz="1400" b="1" i="0" u="none" strike="noStrike" cap="none">
              <a:solidFill>
                <a:srgbClr val="073763"/>
              </a:solidFill>
              <a:latin typeface="Calibri"/>
              <a:ea typeface="Calibri"/>
              <a:cs typeface="Calibri"/>
              <a:sym typeface="Calibri"/>
            </a:endParaRPr>
          </a:p>
        </p:txBody>
      </p:sp>
      <p:cxnSp>
        <p:nvCxnSpPr>
          <p:cNvPr id="444" name="Google Shape;444;p18"/>
          <p:cNvCxnSpPr/>
          <p:nvPr/>
        </p:nvCxnSpPr>
        <p:spPr>
          <a:xfrm rot="10800000" flipH="1">
            <a:off x="228600" y="4349650"/>
            <a:ext cx="8686800" cy="43200"/>
          </a:xfrm>
          <a:prstGeom prst="straightConnector1">
            <a:avLst/>
          </a:prstGeom>
          <a:noFill/>
          <a:ln w="19050" cap="flat" cmpd="sng">
            <a:solidFill>
              <a:srgbClr val="7A93A1"/>
            </a:solidFill>
            <a:prstDash val="solid"/>
            <a:round/>
            <a:headEnd type="none" w="sm" len="sm"/>
            <a:tailEnd type="none" w="sm" len="sm"/>
          </a:ln>
        </p:spPr>
      </p:cxnSp>
      <p:pic>
        <p:nvPicPr>
          <p:cNvPr id="445" name="Google Shape;445;p18"/>
          <p:cNvPicPr preferRelativeResize="0"/>
          <p:nvPr/>
        </p:nvPicPr>
        <p:blipFill rotWithShape="1">
          <a:blip r:embed="rId6">
            <a:alphaModFix/>
          </a:blip>
          <a:srcRect/>
          <a:stretch/>
        </p:blipFill>
        <p:spPr>
          <a:xfrm>
            <a:off x="3585150" y="4392848"/>
            <a:ext cx="1973711" cy="572700"/>
          </a:xfrm>
          <a:prstGeom prst="rect">
            <a:avLst/>
          </a:prstGeom>
          <a:noFill/>
          <a:ln>
            <a:noFill/>
          </a:ln>
        </p:spPr>
      </p:pic>
      <p:sp>
        <p:nvSpPr>
          <p:cNvPr id="446" name="Google Shape;446;p18"/>
          <p:cNvSpPr txBox="1"/>
          <p:nvPr/>
        </p:nvSpPr>
        <p:spPr>
          <a:xfrm>
            <a:off x="137400" y="904400"/>
            <a:ext cx="852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Outcome: </a:t>
            </a:r>
            <a:r>
              <a:rPr lang="en" sz="1400" b="1" i="0" u="none" strike="noStrike" cap="none">
                <a:solidFill>
                  <a:srgbClr val="073763"/>
                </a:solidFill>
                <a:latin typeface="Calibri"/>
                <a:ea typeface="Calibri"/>
                <a:cs typeface="Calibri"/>
                <a:sym typeface="Calibri"/>
              </a:rPr>
              <a:t>Identified churning rate and businesses susceptible to churning and recommendations on that</a:t>
            </a:r>
            <a:endParaRPr sz="1400" b="1" i="0" u="none" strike="noStrike" cap="none">
              <a:solidFill>
                <a:srgbClr val="073763"/>
              </a:solidFill>
              <a:latin typeface="Calibri"/>
              <a:ea typeface="Calibri"/>
              <a:cs typeface="Calibri"/>
              <a:sym typeface="Calibri"/>
            </a:endParaRPr>
          </a:p>
        </p:txBody>
      </p:sp>
      <p:pic>
        <p:nvPicPr>
          <p:cNvPr id="447" name="Google Shape;447;p18"/>
          <p:cNvPicPr preferRelativeResize="0"/>
          <p:nvPr/>
        </p:nvPicPr>
        <p:blipFill rotWithShape="1">
          <a:blip r:embed="rId7">
            <a:alphaModFix/>
          </a:blip>
          <a:srcRect l="48410"/>
          <a:stretch/>
        </p:blipFill>
        <p:spPr>
          <a:xfrm>
            <a:off x="8265775" y="430075"/>
            <a:ext cx="717875" cy="265725"/>
          </a:xfrm>
          <a:prstGeom prst="rect">
            <a:avLst/>
          </a:prstGeom>
          <a:noFill/>
          <a:ln>
            <a:noFill/>
          </a:ln>
        </p:spPr>
      </p:pic>
      <p:sp>
        <p:nvSpPr>
          <p:cNvPr id="448" name="Google Shape;448;p18"/>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2"/>
        <p:cNvGrpSpPr/>
        <p:nvPr/>
      </p:nvGrpSpPr>
      <p:grpSpPr>
        <a:xfrm>
          <a:off x="0" y="0"/>
          <a:ext cx="0" cy="0"/>
          <a:chOff x="0" y="0"/>
          <a:chExt cx="0" cy="0"/>
        </a:xfrm>
      </p:grpSpPr>
      <p:sp>
        <p:nvSpPr>
          <p:cNvPr id="453" name="Google Shape;453;p6"/>
          <p:cNvSpPr txBox="1">
            <a:spLocks noGrp="1"/>
          </p:cNvSpPr>
          <p:nvPr>
            <p:ph type="title"/>
          </p:nvPr>
        </p:nvSpPr>
        <p:spPr>
          <a:xfrm>
            <a:off x="137400" y="6284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800">
                <a:solidFill>
                  <a:srgbClr val="073763"/>
                </a:solidFill>
                <a:latin typeface="Calibri"/>
                <a:ea typeface="Calibri"/>
                <a:cs typeface="Calibri"/>
                <a:sym typeface="Calibri"/>
              </a:rPr>
              <a:t>AssetTech financial consultant</a:t>
            </a:r>
            <a:endParaRPr sz="2800">
              <a:solidFill>
                <a:srgbClr val="073763"/>
              </a:solidFill>
              <a:latin typeface="Calibri"/>
              <a:ea typeface="Calibri"/>
              <a:cs typeface="Calibri"/>
              <a:sym typeface="Calibri"/>
            </a:endParaRPr>
          </a:p>
        </p:txBody>
      </p:sp>
      <p:sp>
        <p:nvSpPr>
          <p:cNvPr id="454" name="Google Shape;454;p6"/>
          <p:cNvSpPr/>
          <p:nvPr/>
        </p:nvSpPr>
        <p:spPr>
          <a:xfrm>
            <a:off x="460875" y="1423948"/>
            <a:ext cx="17475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
          <p:cNvSpPr txBox="1"/>
          <p:nvPr/>
        </p:nvSpPr>
        <p:spPr>
          <a:xfrm>
            <a:off x="752025" y="1538561"/>
            <a:ext cx="12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Sources</a:t>
            </a:r>
            <a:endParaRPr sz="1400" b="1" i="0" u="none" strike="noStrike" cap="none">
              <a:solidFill>
                <a:srgbClr val="000000"/>
              </a:solidFill>
              <a:latin typeface="Calibri"/>
              <a:ea typeface="Calibri"/>
              <a:cs typeface="Calibri"/>
              <a:sym typeface="Calibri"/>
            </a:endParaRPr>
          </a:p>
        </p:txBody>
      </p:sp>
      <p:sp>
        <p:nvSpPr>
          <p:cNvPr id="456" name="Google Shape;456;p6"/>
          <p:cNvSpPr txBox="1"/>
          <p:nvPr/>
        </p:nvSpPr>
        <p:spPr>
          <a:xfrm>
            <a:off x="962925" y="1964636"/>
            <a:ext cx="1078200"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Assets data</a:t>
            </a:r>
            <a:endParaRPr sz="1000" b="0" i="0" u="none" strike="noStrike" cap="none">
              <a:solidFill>
                <a:srgbClr val="000000"/>
              </a:solidFill>
              <a:latin typeface="Calibri"/>
              <a:ea typeface="Calibri"/>
              <a:cs typeface="Calibri"/>
              <a:sym typeface="Calibri"/>
            </a:endParaRPr>
          </a:p>
        </p:txBody>
      </p:sp>
      <p:sp>
        <p:nvSpPr>
          <p:cNvPr id="457" name="Google Shape;457;p6"/>
          <p:cNvSpPr txBox="1"/>
          <p:nvPr/>
        </p:nvSpPr>
        <p:spPr>
          <a:xfrm>
            <a:off x="966075" y="2738148"/>
            <a:ext cx="1078200"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Portfolio data</a:t>
            </a:r>
            <a:endParaRPr sz="1000" b="0" i="0" u="none" strike="noStrike" cap="none">
              <a:solidFill>
                <a:srgbClr val="000000"/>
              </a:solidFill>
              <a:latin typeface="Calibri"/>
              <a:ea typeface="Calibri"/>
              <a:cs typeface="Calibri"/>
              <a:sym typeface="Calibri"/>
            </a:endParaRPr>
          </a:p>
        </p:txBody>
      </p:sp>
      <p:sp>
        <p:nvSpPr>
          <p:cNvPr id="458" name="Google Shape;458;p6"/>
          <p:cNvSpPr txBox="1"/>
          <p:nvPr/>
        </p:nvSpPr>
        <p:spPr>
          <a:xfrm>
            <a:off x="962775" y="3511661"/>
            <a:ext cx="12456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Credit data</a:t>
            </a:r>
            <a:endParaRPr sz="1000" b="0" i="0" u="none" strike="noStrike" cap="none">
              <a:solidFill>
                <a:srgbClr val="000000"/>
              </a:solidFill>
              <a:latin typeface="Calibri"/>
              <a:ea typeface="Calibri"/>
              <a:cs typeface="Calibri"/>
              <a:sym typeface="Calibri"/>
            </a:endParaRPr>
          </a:p>
        </p:txBody>
      </p:sp>
      <p:sp>
        <p:nvSpPr>
          <p:cNvPr id="459" name="Google Shape;459;p6"/>
          <p:cNvSpPr/>
          <p:nvPr/>
        </p:nvSpPr>
        <p:spPr>
          <a:xfrm>
            <a:off x="2373500" y="1454998"/>
            <a:ext cx="4251000" cy="2739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460" name="Google Shape;460;p6"/>
          <p:cNvSpPr txBox="1"/>
          <p:nvPr/>
        </p:nvSpPr>
        <p:spPr>
          <a:xfrm>
            <a:off x="3875300" y="1538561"/>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Processing</a:t>
            </a:r>
            <a:endParaRPr sz="1400" b="1" i="0" u="none" strike="noStrike" cap="none">
              <a:solidFill>
                <a:srgbClr val="000000"/>
              </a:solidFill>
              <a:latin typeface="Calibri"/>
              <a:ea typeface="Calibri"/>
              <a:cs typeface="Calibri"/>
              <a:sym typeface="Calibri"/>
            </a:endParaRPr>
          </a:p>
        </p:txBody>
      </p:sp>
      <p:sp>
        <p:nvSpPr>
          <p:cNvPr id="461" name="Google Shape;461;p6"/>
          <p:cNvSpPr/>
          <p:nvPr/>
        </p:nvSpPr>
        <p:spPr>
          <a:xfrm>
            <a:off x="6789625" y="1380598"/>
            <a:ext cx="17847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
          <p:cNvSpPr txBox="1"/>
          <p:nvPr/>
        </p:nvSpPr>
        <p:spPr>
          <a:xfrm>
            <a:off x="7093225" y="1538561"/>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Visualization</a:t>
            </a:r>
            <a:endParaRPr sz="1400" b="1" i="0" u="none" strike="noStrike" cap="none">
              <a:solidFill>
                <a:srgbClr val="000000"/>
              </a:solidFill>
              <a:latin typeface="Calibri"/>
              <a:ea typeface="Calibri"/>
              <a:cs typeface="Calibri"/>
              <a:sym typeface="Calibri"/>
            </a:endParaRPr>
          </a:p>
        </p:txBody>
      </p:sp>
      <p:sp>
        <p:nvSpPr>
          <p:cNvPr id="463" name="Google Shape;463;p6"/>
          <p:cNvSpPr/>
          <p:nvPr/>
        </p:nvSpPr>
        <p:spPr>
          <a:xfrm>
            <a:off x="2468700" y="1981636"/>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Calibri"/>
                <a:ea typeface="Calibri"/>
                <a:cs typeface="Calibri"/>
                <a:sym typeface="Calibri"/>
              </a:rPr>
              <a:t>Data analysis</a:t>
            </a:r>
            <a:endParaRPr sz="1400" b="0" i="0" u="none" strike="noStrike" cap="none">
              <a:solidFill>
                <a:srgbClr val="FFFFFF"/>
              </a:solidFill>
              <a:latin typeface="Calibri"/>
              <a:ea typeface="Calibri"/>
              <a:cs typeface="Calibri"/>
              <a:sym typeface="Calibri"/>
            </a:endParaRPr>
          </a:p>
        </p:txBody>
      </p:sp>
      <p:sp>
        <p:nvSpPr>
          <p:cNvPr id="464" name="Google Shape;464;p6"/>
          <p:cNvSpPr/>
          <p:nvPr/>
        </p:nvSpPr>
        <p:spPr>
          <a:xfrm>
            <a:off x="3823550" y="1981636"/>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Calibri"/>
                <a:ea typeface="Calibri"/>
                <a:cs typeface="Calibri"/>
                <a:sym typeface="Calibri"/>
              </a:rPr>
              <a:t>Data model</a:t>
            </a:r>
            <a:endParaRPr sz="1400" b="0" i="0" u="none" strike="noStrike" cap="none">
              <a:solidFill>
                <a:srgbClr val="FFFFFF"/>
              </a:solidFill>
              <a:latin typeface="Calibri"/>
              <a:ea typeface="Calibri"/>
              <a:cs typeface="Calibri"/>
              <a:sym typeface="Calibri"/>
            </a:endParaRPr>
          </a:p>
        </p:txBody>
      </p:sp>
      <p:sp>
        <p:nvSpPr>
          <p:cNvPr id="465" name="Google Shape;465;p6"/>
          <p:cNvSpPr/>
          <p:nvPr/>
        </p:nvSpPr>
        <p:spPr>
          <a:xfrm>
            <a:off x="5140750" y="1981636"/>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Calibri"/>
                <a:ea typeface="Calibri"/>
                <a:cs typeface="Calibri"/>
                <a:sym typeface="Calibri"/>
              </a:rPr>
              <a:t>Results</a:t>
            </a:r>
            <a:endParaRPr sz="1400" b="0" i="0" u="none" strike="noStrike" cap="none">
              <a:solidFill>
                <a:srgbClr val="FFFFFF"/>
              </a:solidFill>
              <a:latin typeface="Calibri"/>
              <a:ea typeface="Calibri"/>
              <a:cs typeface="Calibri"/>
              <a:sym typeface="Calibri"/>
            </a:endParaRPr>
          </a:p>
        </p:txBody>
      </p:sp>
      <p:sp>
        <p:nvSpPr>
          <p:cNvPr id="466" name="Google Shape;466;p6"/>
          <p:cNvSpPr txBox="1"/>
          <p:nvPr/>
        </p:nvSpPr>
        <p:spPr>
          <a:xfrm>
            <a:off x="2163738" y="2353648"/>
            <a:ext cx="1584600" cy="1415742"/>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Execution flow based on dependencies</a:t>
            </a:r>
            <a:endParaRPr sz="1400" b="0" i="0" u="none" strike="noStrike" cap="none">
              <a:solidFill>
                <a:srgbClr val="000000"/>
              </a:solidFill>
              <a:latin typeface="Arial"/>
              <a:ea typeface="Arial"/>
              <a:cs typeface="Arial"/>
              <a:sym typeface="Arial"/>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Creation of base data</a:t>
            </a:r>
            <a:endParaRPr sz="1400" b="0" i="0" u="none" strike="noStrike" cap="none">
              <a:solidFill>
                <a:srgbClr val="000000"/>
              </a:solidFill>
              <a:latin typeface="Arial"/>
              <a:ea typeface="Arial"/>
              <a:cs typeface="Arial"/>
              <a:sym typeface="Arial"/>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Relationships and dependencies between the Data</a:t>
            </a:r>
            <a:endParaRPr sz="600" b="0" i="0" u="none" strike="noStrike" cap="none">
              <a:solidFill>
                <a:srgbClr val="000000"/>
              </a:solidFill>
              <a:latin typeface="Calibri"/>
              <a:ea typeface="Calibri"/>
              <a:cs typeface="Calibri"/>
              <a:sym typeface="Calibri"/>
            </a:endParaRPr>
          </a:p>
        </p:txBody>
      </p:sp>
      <p:sp>
        <p:nvSpPr>
          <p:cNvPr id="467" name="Google Shape;467;p6"/>
          <p:cNvSpPr txBox="1"/>
          <p:nvPr/>
        </p:nvSpPr>
        <p:spPr>
          <a:xfrm>
            <a:off x="3523025" y="2313400"/>
            <a:ext cx="1747500" cy="1723518"/>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Processing and computing of new features based on the relationship with the base data</a:t>
            </a:r>
            <a:endParaRPr sz="1400" b="0" i="0" u="none" strike="noStrike" cap="none">
              <a:solidFill>
                <a:srgbClr val="000000"/>
              </a:solidFill>
              <a:latin typeface="Arial"/>
              <a:ea typeface="Arial"/>
              <a:cs typeface="Arial"/>
              <a:sym typeface="Arial"/>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Interactive web app to manipulate the data analysis process </a:t>
            </a:r>
            <a:endParaRPr sz="1400" b="0" i="0" u="none" strike="noStrike" cap="none">
              <a:solidFill>
                <a:srgbClr val="000000"/>
              </a:solidFill>
              <a:latin typeface="Arial"/>
              <a:ea typeface="Arial"/>
              <a:cs typeface="Arial"/>
              <a:sym typeface="Arial"/>
            </a:endParaRPr>
          </a:p>
          <a:p>
            <a:pPr marL="457200" marR="0" lvl="0" indent="-114300" algn="l" rtl="0">
              <a:lnSpc>
                <a:spcPct val="100000"/>
              </a:lnSpc>
              <a:spcBef>
                <a:spcPts val="0"/>
              </a:spcBef>
              <a:spcAft>
                <a:spcPts val="0"/>
              </a:spcAft>
              <a:buClr>
                <a:srgbClr val="000000"/>
              </a:buClr>
              <a:buSzPts val="700"/>
              <a:buFont typeface="Calibri"/>
              <a:buNone/>
            </a:pPr>
            <a:endParaRPr sz="1000" b="0" i="0" u="none" strike="noStrike" cap="none">
              <a:solidFill>
                <a:srgbClr val="000000"/>
              </a:solidFill>
              <a:latin typeface="Calibri"/>
              <a:ea typeface="Calibri"/>
              <a:cs typeface="Calibri"/>
              <a:sym typeface="Calibri"/>
            </a:endParaRPr>
          </a:p>
          <a:p>
            <a:pPr marL="457200" marR="0" lvl="0" indent="-114300" algn="l" rtl="0">
              <a:lnSpc>
                <a:spcPct val="100000"/>
              </a:lnSpc>
              <a:spcBef>
                <a:spcPts val="0"/>
              </a:spcBef>
              <a:spcAft>
                <a:spcPts val="0"/>
              </a:spcAft>
              <a:buClr>
                <a:srgbClr val="000000"/>
              </a:buClr>
              <a:buSzPts val="700"/>
              <a:buFont typeface="Calibri"/>
              <a:buNone/>
            </a:pPr>
            <a:endParaRPr sz="1000" b="0" i="0" u="none" strike="noStrike" cap="none">
              <a:solidFill>
                <a:srgbClr val="000000"/>
              </a:solidFill>
              <a:latin typeface="Calibri"/>
              <a:ea typeface="Calibri"/>
              <a:cs typeface="Calibri"/>
              <a:sym typeface="Calibri"/>
            </a:endParaRPr>
          </a:p>
        </p:txBody>
      </p:sp>
      <p:sp>
        <p:nvSpPr>
          <p:cNvPr id="468" name="Google Shape;468;p6"/>
          <p:cNvSpPr txBox="1"/>
          <p:nvPr/>
        </p:nvSpPr>
        <p:spPr>
          <a:xfrm>
            <a:off x="4860351" y="2314923"/>
            <a:ext cx="1719900" cy="2031295"/>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Summarized results after complete analysis</a:t>
            </a:r>
            <a:endParaRPr sz="1400" b="0" i="0" u="none" strike="noStrike" cap="none">
              <a:solidFill>
                <a:srgbClr val="000000"/>
              </a:solidFill>
              <a:latin typeface="Arial"/>
              <a:ea typeface="Arial"/>
              <a:cs typeface="Arial"/>
              <a:sym typeface="Arial"/>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Interactive user access to choose the service</a:t>
            </a:r>
            <a:endParaRPr sz="1400" b="0" i="0" u="none" strike="noStrike" cap="none">
              <a:solidFill>
                <a:srgbClr val="000000"/>
              </a:solidFill>
              <a:latin typeface="Arial"/>
              <a:ea typeface="Arial"/>
              <a:cs typeface="Arial"/>
              <a:sym typeface="Arial"/>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Freedom to run multiple simulations for different scenarios</a:t>
            </a:r>
            <a:endParaRPr sz="1400" b="0" i="0" u="none" strike="noStrike" cap="none">
              <a:solidFill>
                <a:srgbClr val="000000"/>
              </a:solidFill>
              <a:latin typeface="Arial"/>
              <a:ea typeface="Arial"/>
              <a:cs typeface="Arial"/>
              <a:sym typeface="Arial"/>
            </a:endParaRPr>
          </a:p>
          <a:p>
            <a:pPr marL="457200" marR="0" lvl="0" indent="-114300" algn="l" rtl="0">
              <a:lnSpc>
                <a:spcPct val="100000"/>
              </a:lnSpc>
              <a:spcBef>
                <a:spcPts val="0"/>
              </a:spcBef>
              <a:spcAft>
                <a:spcPts val="0"/>
              </a:spcAft>
              <a:buClr>
                <a:srgbClr val="000000"/>
              </a:buClr>
              <a:buSzPts val="700"/>
              <a:buFont typeface="Calibri"/>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469" name="Google Shape;469;p6"/>
          <p:cNvSpPr txBox="1"/>
          <p:nvPr/>
        </p:nvSpPr>
        <p:spPr>
          <a:xfrm>
            <a:off x="6992064" y="2519545"/>
            <a:ext cx="14004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Plotly dash</a:t>
            </a:r>
            <a:endParaRPr sz="1000" b="1" i="0" u="none" strike="noStrike" cap="none">
              <a:solidFill>
                <a:srgbClr val="000000"/>
              </a:solidFill>
              <a:latin typeface="Calibri"/>
              <a:ea typeface="Calibri"/>
              <a:cs typeface="Calibri"/>
              <a:sym typeface="Calibri"/>
            </a:endParaRPr>
          </a:p>
        </p:txBody>
      </p:sp>
      <p:sp>
        <p:nvSpPr>
          <p:cNvPr id="470" name="Google Shape;470;p6"/>
          <p:cNvSpPr txBox="1"/>
          <p:nvPr/>
        </p:nvSpPr>
        <p:spPr>
          <a:xfrm>
            <a:off x="6889674" y="3430866"/>
            <a:ext cx="158460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Data analysis</a:t>
            </a:r>
            <a:endParaRPr sz="1000" b="1" i="0" u="none" strike="noStrike" cap="none">
              <a:solidFill>
                <a:srgbClr val="000000"/>
              </a:solidFill>
              <a:latin typeface="Calibri"/>
              <a:ea typeface="Calibri"/>
              <a:cs typeface="Calibri"/>
              <a:sym typeface="Calibri"/>
            </a:endParaRPr>
          </a:p>
        </p:txBody>
      </p:sp>
      <p:pic>
        <p:nvPicPr>
          <p:cNvPr id="471" name="Google Shape;471;p6"/>
          <p:cNvPicPr preferRelativeResize="0"/>
          <p:nvPr/>
        </p:nvPicPr>
        <p:blipFill rotWithShape="1">
          <a:blip r:embed="rId3">
            <a:alphaModFix/>
          </a:blip>
          <a:srcRect l="27922" t="12751" r="34667" b="15651"/>
          <a:stretch/>
        </p:blipFill>
        <p:spPr>
          <a:xfrm>
            <a:off x="526500" y="2006200"/>
            <a:ext cx="380551" cy="409500"/>
          </a:xfrm>
          <a:prstGeom prst="rect">
            <a:avLst/>
          </a:prstGeom>
          <a:noFill/>
          <a:ln>
            <a:noFill/>
          </a:ln>
        </p:spPr>
      </p:pic>
      <p:pic>
        <p:nvPicPr>
          <p:cNvPr id="472" name="Google Shape;472;p6"/>
          <p:cNvPicPr preferRelativeResize="0"/>
          <p:nvPr/>
        </p:nvPicPr>
        <p:blipFill rotWithShape="1">
          <a:blip r:embed="rId3">
            <a:alphaModFix/>
          </a:blip>
          <a:srcRect l="27922" t="12751" r="34667" b="15651"/>
          <a:stretch/>
        </p:blipFill>
        <p:spPr>
          <a:xfrm>
            <a:off x="526500" y="2741225"/>
            <a:ext cx="380551" cy="409500"/>
          </a:xfrm>
          <a:prstGeom prst="rect">
            <a:avLst/>
          </a:prstGeom>
          <a:noFill/>
          <a:ln>
            <a:noFill/>
          </a:ln>
        </p:spPr>
      </p:pic>
      <p:pic>
        <p:nvPicPr>
          <p:cNvPr id="473" name="Google Shape;473;p6"/>
          <p:cNvPicPr preferRelativeResize="0"/>
          <p:nvPr/>
        </p:nvPicPr>
        <p:blipFill rotWithShape="1">
          <a:blip r:embed="rId3">
            <a:alphaModFix/>
          </a:blip>
          <a:srcRect l="27922" t="12751" r="34667" b="15651"/>
          <a:stretch/>
        </p:blipFill>
        <p:spPr>
          <a:xfrm>
            <a:off x="526500" y="3476275"/>
            <a:ext cx="380551" cy="409500"/>
          </a:xfrm>
          <a:prstGeom prst="rect">
            <a:avLst/>
          </a:prstGeom>
          <a:noFill/>
          <a:ln>
            <a:noFill/>
          </a:ln>
        </p:spPr>
      </p:pic>
      <p:sp>
        <p:nvSpPr>
          <p:cNvPr id="474" name="Google Shape;474;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CACACA"/>
                </a:solidFill>
                <a:latin typeface="Average"/>
                <a:ea typeface="Average"/>
                <a:cs typeface="Average"/>
                <a:sym typeface="Average"/>
              </a:rPr>
              <a:t>17</a:t>
            </a:fld>
            <a:endParaRPr sz="1000" b="1" i="0" u="none" strike="noStrike" cap="none">
              <a:solidFill>
                <a:srgbClr val="CACACA"/>
              </a:solidFill>
              <a:latin typeface="Average"/>
              <a:ea typeface="Average"/>
              <a:cs typeface="Average"/>
              <a:sym typeface="Average"/>
            </a:endParaRPr>
          </a:p>
        </p:txBody>
      </p:sp>
      <p:sp>
        <p:nvSpPr>
          <p:cNvPr id="475" name="Google Shape;475;p6"/>
          <p:cNvSpPr txBox="1"/>
          <p:nvPr/>
        </p:nvSpPr>
        <p:spPr>
          <a:xfrm>
            <a:off x="137400" y="63376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Objective: </a:t>
            </a:r>
            <a:r>
              <a:rPr lang="en" sz="1400" b="1" i="0" u="none" strike="noStrike" cap="none">
                <a:solidFill>
                  <a:srgbClr val="073763"/>
                </a:solidFill>
                <a:latin typeface="Calibri"/>
                <a:ea typeface="Calibri"/>
                <a:cs typeface="Calibri"/>
                <a:sym typeface="Calibri"/>
              </a:rPr>
              <a:t>Analysis of the portfolios and build a leverage model</a:t>
            </a:r>
            <a:endParaRPr sz="1400" b="1" i="0" u="none" strike="noStrike" cap="none">
              <a:solidFill>
                <a:srgbClr val="073763"/>
              </a:solidFill>
              <a:latin typeface="Calibri"/>
              <a:ea typeface="Calibri"/>
              <a:cs typeface="Calibri"/>
              <a:sym typeface="Calibri"/>
            </a:endParaRPr>
          </a:p>
        </p:txBody>
      </p:sp>
      <p:cxnSp>
        <p:nvCxnSpPr>
          <p:cNvPr id="476" name="Google Shape;476;p6"/>
          <p:cNvCxnSpPr/>
          <p:nvPr/>
        </p:nvCxnSpPr>
        <p:spPr>
          <a:xfrm rot="10800000" flipH="1">
            <a:off x="228600" y="4349650"/>
            <a:ext cx="8686800" cy="43200"/>
          </a:xfrm>
          <a:prstGeom prst="straightConnector1">
            <a:avLst/>
          </a:prstGeom>
          <a:noFill/>
          <a:ln w="19050" cap="flat" cmpd="sng">
            <a:solidFill>
              <a:srgbClr val="7A93A1"/>
            </a:solidFill>
            <a:prstDash val="solid"/>
            <a:round/>
            <a:headEnd type="none" w="sm" len="sm"/>
            <a:tailEnd type="none" w="sm" len="sm"/>
          </a:ln>
        </p:spPr>
      </p:cxnSp>
      <p:sp>
        <p:nvSpPr>
          <p:cNvPr id="477" name="Google Shape;477;p6"/>
          <p:cNvSpPr txBox="1"/>
          <p:nvPr/>
        </p:nvSpPr>
        <p:spPr>
          <a:xfrm>
            <a:off x="137400" y="904400"/>
            <a:ext cx="852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Outcome: </a:t>
            </a:r>
            <a:r>
              <a:rPr lang="en" sz="1400" b="1" i="0" u="none" strike="noStrike" cap="none">
                <a:solidFill>
                  <a:srgbClr val="073763"/>
                </a:solidFill>
                <a:latin typeface="Calibri"/>
                <a:ea typeface="Calibri"/>
                <a:cs typeface="Calibri"/>
                <a:sym typeface="Calibri"/>
              </a:rPr>
              <a:t>Automated portfolio analysis for portfolios and credit management for leverage modelling</a:t>
            </a:r>
            <a:endParaRPr sz="1400" b="1" i="0" u="none" strike="noStrike" cap="none">
              <a:solidFill>
                <a:srgbClr val="073763"/>
              </a:solidFill>
              <a:latin typeface="Calibri"/>
              <a:ea typeface="Calibri"/>
              <a:cs typeface="Calibri"/>
              <a:sym typeface="Calibri"/>
            </a:endParaRPr>
          </a:p>
        </p:txBody>
      </p:sp>
      <p:pic>
        <p:nvPicPr>
          <p:cNvPr id="478" name="Google Shape;478;p6"/>
          <p:cNvPicPr preferRelativeResize="0"/>
          <p:nvPr/>
        </p:nvPicPr>
        <p:blipFill rotWithShape="1">
          <a:blip r:embed="rId4">
            <a:alphaModFix/>
          </a:blip>
          <a:srcRect l="48410"/>
          <a:stretch/>
        </p:blipFill>
        <p:spPr>
          <a:xfrm>
            <a:off x="8265775" y="430075"/>
            <a:ext cx="717875" cy="265725"/>
          </a:xfrm>
          <a:prstGeom prst="rect">
            <a:avLst/>
          </a:prstGeom>
          <a:noFill/>
          <a:ln>
            <a:noFill/>
          </a:ln>
        </p:spPr>
      </p:pic>
      <p:sp>
        <p:nvSpPr>
          <p:cNvPr id="479" name="Google Shape;479;p6"/>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E9E9E"/>
                </a:solidFill>
                <a:latin typeface="Calibri"/>
                <a:ea typeface="Calibri"/>
                <a:cs typeface="Calibri"/>
                <a:sym typeface="Calibri"/>
              </a:rPr>
              <a:t>Confidential - Work Document</a:t>
            </a:r>
            <a:endParaRPr sz="800" b="0" i="0" u="none" strike="noStrike" cap="none">
              <a:solidFill>
                <a:srgbClr val="9E9E9E"/>
              </a:solidFill>
              <a:latin typeface="Calibri"/>
              <a:ea typeface="Calibri"/>
              <a:cs typeface="Calibri"/>
              <a:sym typeface="Calibri"/>
            </a:endParaRPr>
          </a:p>
        </p:txBody>
      </p:sp>
      <p:pic>
        <p:nvPicPr>
          <p:cNvPr id="480" name="Google Shape;480;p6"/>
          <p:cNvPicPr preferRelativeResize="0"/>
          <p:nvPr/>
        </p:nvPicPr>
        <p:blipFill rotWithShape="1">
          <a:blip r:embed="rId5">
            <a:alphaModFix/>
          </a:blip>
          <a:srcRect/>
          <a:stretch/>
        </p:blipFill>
        <p:spPr>
          <a:xfrm>
            <a:off x="3842425" y="4341371"/>
            <a:ext cx="1421650" cy="710825"/>
          </a:xfrm>
          <a:prstGeom prst="rect">
            <a:avLst/>
          </a:prstGeom>
          <a:noFill/>
          <a:ln>
            <a:noFill/>
          </a:ln>
        </p:spPr>
      </p:pic>
      <p:pic>
        <p:nvPicPr>
          <p:cNvPr id="481" name="Google Shape;481;p6" descr="Building interactive web applications and visualisations in Python -  angela1c.com"/>
          <p:cNvPicPr preferRelativeResize="0"/>
          <p:nvPr/>
        </p:nvPicPr>
        <p:blipFill rotWithShape="1">
          <a:blip r:embed="rId6">
            <a:alphaModFix/>
          </a:blip>
          <a:srcRect/>
          <a:stretch/>
        </p:blipFill>
        <p:spPr>
          <a:xfrm>
            <a:off x="7183868" y="2178051"/>
            <a:ext cx="1016792" cy="337188"/>
          </a:xfrm>
          <a:prstGeom prst="rect">
            <a:avLst/>
          </a:prstGeom>
          <a:noFill/>
          <a:ln>
            <a:noFill/>
          </a:ln>
        </p:spPr>
      </p:pic>
      <p:pic>
        <p:nvPicPr>
          <p:cNvPr id="482" name="Google Shape;482;p6"/>
          <p:cNvPicPr preferRelativeResize="0"/>
          <p:nvPr/>
        </p:nvPicPr>
        <p:blipFill rotWithShape="1">
          <a:blip r:embed="rId7">
            <a:alphaModFix/>
          </a:blip>
          <a:srcRect/>
          <a:stretch/>
        </p:blipFill>
        <p:spPr>
          <a:xfrm>
            <a:off x="7352926" y="2974667"/>
            <a:ext cx="678675" cy="4797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86"/>
        <p:cNvGrpSpPr/>
        <p:nvPr/>
      </p:nvGrpSpPr>
      <p:grpSpPr>
        <a:xfrm>
          <a:off x="0" y="0"/>
          <a:ext cx="0" cy="0"/>
          <a:chOff x="0" y="0"/>
          <a:chExt cx="0" cy="0"/>
        </a:xfrm>
      </p:grpSpPr>
      <p:sp>
        <p:nvSpPr>
          <p:cNvPr id="487" name="Google Shape;487;p16"/>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800">
                <a:solidFill>
                  <a:srgbClr val="073763"/>
                </a:solidFill>
                <a:latin typeface="Calibri"/>
                <a:ea typeface="Calibri"/>
                <a:cs typeface="Calibri"/>
                <a:sym typeface="Calibri"/>
              </a:rPr>
              <a:t>GreenTech consultant </a:t>
            </a:r>
            <a:endParaRPr sz="2800">
              <a:solidFill>
                <a:srgbClr val="073763"/>
              </a:solidFill>
              <a:latin typeface="Calibri"/>
              <a:ea typeface="Calibri"/>
              <a:cs typeface="Calibri"/>
              <a:sym typeface="Calibri"/>
            </a:endParaRPr>
          </a:p>
        </p:txBody>
      </p:sp>
      <p:sp>
        <p:nvSpPr>
          <p:cNvPr id="488" name="Google Shape;488;p16"/>
          <p:cNvSpPr/>
          <p:nvPr/>
        </p:nvSpPr>
        <p:spPr>
          <a:xfrm>
            <a:off x="459975" y="1392350"/>
            <a:ext cx="17475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6"/>
          <p:cNvSpPr txBox="1"/>
          <p:nvPr/>
        </p:nvSpPr>
        <p:spPr>
          <a:xfrm>
            <a:off x="751125" y="1506963"/>
            <a:ext cx="12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Sources</a:t>
            </a:r>
            <a:endParaRPr sz="1400" b="1" i="0" u="none" strike="noStrike" cap="none">
              <a:solidFill>
                <a:srgbClr val="000000"/>
              </a:solidFill>
              <a:latin typeface="Calibri"/>
              <a:ea typeface="Calibri"/>
              <a:cs typeface="Calibri"/>
              <a:sym typeface="Calibri"/>
            </a:endParaRPr>
          </a:p>
        </p:txBody>
      </p:sp>
      <p:sp>
        <p:nvSpPr>
          <p:cNvPr id="490" name="Google Shape;490;p16"/>
          <p:cNvSpPr txBox="1"/>
          <p:nvPr/>
        </p:nvSpPr>
        <p:spPr>
          <a:xfrm>
            <a:off x="962025" y="2009988"/>
            <a:ext cx="1078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PoS data</a:t>
            </a:r>
            <a:endParaRPr sz="1000" b="0" i="0" u="none" strike="noStrike" cap="none">
              <a:solidFill>
                <a:srgbClr val="000000"/>
              </a:solidFill>
              <a:latin typeface="Calibri"/>
              <a:ea typeface="Calibri"/>
              <a:cs typeface="Calibri"/>
              <a:sym typeface="Calibri"/>
            </a:endParaRPr>
          </a:p>
        </p:txBody>
      </p:sp>
      <p:sp>
        <p:nvSpPr>
          <p:cNvPr id="491" name="Google Shape;491;p16"/>
          <p:cNvSpPr txBox="1"/>
          <p:nvPr/>
        </p:nvSpPr>
        <p:spPr>
          <a:xfrm>
            <a:off x="962025" y="2740738"/>
            <a:ext cx="1078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Promotions data</a:t>
            </a:r>
            <a:endParaRPr sz="1000" b="0" i="0" u="none" strike="noStrike" cap="none">
              <a:solidFill>
                <a:srgbClr val="000000"/>
              </a:solidFill>
              <a:latin typeface="Calibri"/>
              <a:ea typeface="Calibri"/>
              <a:cs typeface="Calibri"/>
              <a:sym typeface="Calibri"/>
            </a:endParaRPr>
          </a:p>
        </p:txBody>
      </p:sp>
      <p:sp>
        <p:nvSpPr>
          <p:cNvPr id="492" name="Google Shape;492;p16"/>
          <p:cNvSpPr txBox="1"/>
          <p:nvPr/>
        </p:nvSpPr>
        <p:spPr>
          <a:xfrm>
            <a:off x="962025" y="3471500"/>
            <a:ext cx="12456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Inventory data</a:t>
            </a:r>
            <a:endParaRPr sz="1000" b="0" i="0" u="none" strike="noStrike" cap="none">
              <a:solidFill>
                <a:srgbClr val="000000"/>
              </a:solidFill>
              <a:latin typeface="Calibri"/>
              <a:ea typeface="Calibri"/>
              <a:cs typeface="Calibri"/>
              <a:sym typeface="Calibri"/>
            </a:endParaRPr>
          </a:p>
        </p:txBody>
      </p:sp>
      <p:sp>
        <p:nvSpPr>
          <p:cNvPr id="493" name="Google Shape;493;p16"/>
          <p:cNvSpPr/>
          <p:nvPr/>
        </p:nvSpPr>
        <p:spPr>
          <a:xfrm>
            <a:off x="2372600" y="1423400"/>
            <a:ext cx="4251000" cy="2739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4" name="Google Shape;494;p16"/>
          <p:cNvSpPr txBox="1"/>
          <p:nvPr/>
        </p:nvSpPr>
        <p:spPr>
          <a:xfrm>
            <a:off x="3874400" y="1506975"/>
            <a:ext cx="168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Processing</a:t>
            </a:r>
            <a:endParaRPr sz="1400" b="1" i="0" u="none" strike="noStrike" cap="none">
              <a:solidFill>
                <a:srgbClr val="000000"/>
              </a:solidFill>
              <a:latin typeface="Calibri"/>
              <a:ea typeface="Calibri"/>
              <a:cs typeface="Calibri"/>
              <a:sym typeface="Calibri"/>
            </a:endParaRPr>
          </a:p>
        </p:txBody>
      </p:sp>
      <p:sp>
        <p:nvSpPr>
          <p:cNvPr id="495" name="Google Shape;495;p16"/>
          <p:cNvSpPr/>
          <p:nvPr/>
        </p:nvSpPr>
        <p:spPr>
          <a:xfrm>
            <a:off x="6788725" y="1349000"/>
            <a:ext cx="17847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6"/>
          <p:cNvSpPr txBox="1"/>
          <p:nvPr/>
        </p:nvSpPr>
        <p:spPr>
          <a:xfrm>
            <a:off x="7092325" y="1506963"/>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Visualization</a:t>
            </a:r>
            <a:endParaRPr sz="1400" b="1" i="0" u="none" strike="noStrike" cap="none">
              <a:solidFill>
                <a:srgbClr val="000000"/>
              </a:solidFill>
              <a:latin typeface="Calibri"/>
              <a:ea typeface="Calibri"/>
              <a:cs typeface="Calibri"/>
              <a:sym typeface="Calibri"/>
            </a:endParaRPr>
          </a:p>
        </p:txBody>
      </p:sp>
      <p:sp>
        <p:nvSpPr>
          <p:cNvPr id="497" name="Google Shape;497;p16"/>
          <p:cNvSpPr/>
          <p:nvPr/>
        </p:nvSpPr>
        <p:spPr>
          <a:xfrm>
            <a:off x="2467800" y="1950038"/>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cleaning</a:t>
            </a:r>
            <a:endParaRPr sz="1400" b="0" i="0" u="none" strike="noStrike" cap="none">
              <a:solidFill>
                <a:schemeClr val="dk1"/>
              </a:solidFill>
              <a:latin typeface="Calibri"/>
              <a:ea typeface="Calibri"/>
              <a:cs typeface="Calibri"/>
              <a:sym typeface="Calibri"/>
            </a:endParaRPr>
          </a:p>
        </p:txBody>
      </p:sp>
      <p:sp>
        <p:nvSpPr>
          <p:cNvPr id="498" name="Google Shape;498;p16"/>
          <p:cNvSpPr/>
          <p:nvPr/>
        </p:nvSpPr>
        <p:spPr>
          <a:xfrm>
            <a:off x="3822650" y="1950038"/>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Data model</a:t>
            </a:r>
            <a:endParaRPr sz="1400" b="0" i="0" u="none" strike="noStrike" cap="none">
              <a:solidFill>
                <a:schemeClr val="dk1"/>
              </a:solidFill>
              <a:latin typeface="Calibri"/>
              <a:ea typeface="Calibri"/>
              <a:cs typeface="Calibri"/>
              <a:sym typeface="Calibri"/>
            </a:endParaRPr>
          </a:p>
        </p:txBody>
      </p:sp>
      <p:sp>
        <p:nvSpPr>
          <p:cNvPr id="499" name="Google Shape;499;p16"/>
          <p:cNvSpPr/>
          <p:nvPr/>
        </p:nvSpPr>
        <p:spPr>
          <a:xfrm>
            <a:off x="5139850" y="1950038"/>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Analysis</a:t>
            </a:r>
            <a:endParaRPr sz="1400" b="0" i="0" u="none" strike="noStrike" cap="none">
              <a:solidFill>
                <a:schemeClr val="dk1"/>
              </a:solidFill>
              <a:latin typeface="Calibri"/>
              <a:ea typeface="Calibri"/>
              <a:cs typeface="Calibri"/>
              <a:sym typeface="Calibri"/>
            </a:endParaRPr>
          </a:p>
        </p:txBody>
      </p:sp>
      <p:sp>
        <p:nvSpPr>
          <p:cNvPr id="500" name="Google Shape;500;p16"/>
          <p:cNvSpPr txBox="1"/>
          <p:nvPr/>
        </p:nvSpPr>
        <p:spPr>
          <a:xfrm>
            <a:off x="2222763" y="2238175"/>
            <a:ext cx="1584600" cy="17238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Promotion data standardization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Normalized the product referential</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Marketing data aggregation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Client association using online and offline usage</a:t>
            </a:r>
            <a:endParaRPr sz="1000" b="0" i="0" u="none" strike="noStrike" cap="none">
              <a:solidFill>
                <a:srgbClr val="000000"/>
              </a:solidFill>
              <a:latin typeface="Calibri"/>
              <a:ea typeface="Calibri"/>
              <a:cs typeface="Calibri"/>
              <a:sym typeface="Calibri"/>
            </a:endParaRPr>
          </a:p>
        </p:txBody>
      </p:sp>
      <p:sp>
        <p:nvSpPr>
          <p:cNvPr id="501" name="Google Shape;501;p16"/>
          <p:cNvSpPr txBox="1"/>
          <p:nvPr/>
        </p:nvSpPr>
        <p:spPr>
          <a:xfrm>
            <a:off x="3504625" y="2265725"/>
            <a:ext cx="1584600" cy="11082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model to normalise PoS data</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Data model for promotion and inventory data</a:t>
            </a:r>
            <a:endParaRPr sz="1000" b="0" i="0" u="none" strike="noStrike" cap="none">
              <a:solidFill>
                <a:srgbClr val="000000"/>
              </a:solidFill>
              <a:latin typeface="Calibri"/>
              <a:ea typeface="Calibri"/>
              <a:cs typeface="Calibri"/>
              <a:sym typeface="Calibri"/>
            </a:endParaRPr>
          </a:p>
        </p:txBody>
      </p:sp>
      <p:sp>
        <p:nvSpPr>
          <p:cNvPr id="502" name="Google Shape;502;p16"/>
          <p:cNvSpPr txBox="1"/>
          <p:nvPr/>
        </p:nvSpPr>
        <p:spPr>
          <a:xfrm>
            <a:off x="4858850" y="2265713"/>
            <a:ext cx="1687800" cy="15699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User segmentation</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SKU ranking to optimize the store assortment</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Marketing campaign analysis using the SKU ranking and client segmentation </a:t>
            </a:r>
            <a:endParaRPr sz="1000" b="0" i="0" u="none" strike="noStrike" cap="none">
              <a:solidFill>
                <a:srgbClr val="000000"/>
              </a:solidFill>
              <a:latin typeface="Calibri"/>
              <a:ea typeface="Calibri"/>
              <a:cs typeface="Calibri"/>
              <a:sym typeface="Calibri"/>
            </a:endParaRPr>
          </a:p>
        </p:txBody>
      </p:sp>
      <p:sp>
        <p:nvSpPr>
          <p:cNvPr id="503" name="Google Shape;503;p16"/>
          <p:cNvSpPr txBox="1"/>
          <p:nvPr/>
        </p:nvSpPr>
        <p:spPr>
          <a:xfrm>
            <a:off x="6980875" y="2546600"/>
            <a:ext cx="1584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Dashboard data studio</a:t>
            </a:r>
            <a:endParaRPr sz="1000" b="1" i="0" u="none" strike="noStrike" cap="none">
              <a:solidFill>
                <a:srgbClr val="000000"/>
              </a:solidFill>
              <a:latin typeface="Calibri"/>
              <a:ea typeface="Calibri"/>
              <a:cs typeface="Calibri"/>
              <a:sym typeface="Calibri"/>
            </a:endParaRPr>
          </a:p>
        </p:txBody>
      </p:sp>
      <p:sp>
        <p:nvSpPr>
          <p:cNvPr id="504" name="Google Shape;504;p16"/>
          <p:cNvSpPr txBox="1"/>
          <p:nvPr/>
        </p:nvSpPr>
        <p:spPr>
          <a:xfrm>
            <a:off x="6980875" y="3381913"/>
            <a:ext cx="1584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Some extracts in Excel format</a:t>
            </a:r>
            <a:endParaRPr sz="1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Calibri"/>
              <a:ea typeface="Calibri"/>
              <a:cs typeface="Calibri"/>
              <a:sym typeface="Calibri"/>
            </a:endParaRPr>
          </a:p>
        </p:txBody>
      </p:sp>
      <p:pic>
        <p:nvPicPr>
          <p:cNvPr id="505" name="Google Shape;505;p16"/>
          <p:cNvPicPr preferRelativeResize="0"/>
          <p:nvPr/>
        </p:nvPicPr>
        <p:blipFill rotWithShape="1">
          <a:blip r:embed="rId3">
            <a:alphaModFix/>
          </a:blip>
          <a:srcRect l="27922" t="12751" r="34667" b="15651"/>
          <a:stretch/>
        </p:blipFill>
        <p:spPr>
          <a:xfrm>
            <a:off x="525600" y="1974602"/>
            <a:ext cx="380551" cy="409500"/>
          </a:xfrm>
          <a:prstGeom prst="rect">
            <a:avLst/>
          </a:prstGeom>
          <a:noFill/>
          <a:ln>
            <a:noFill/>
          </a:ln>
        </p:spPr>
      </p:pic>
      <p:pic>
        <p:nvPicPr>
          <p:cNvPr id="506" name="Google Shape;506;p16"/>
          <p:cNvPicPr preferRelativeResize="0"/>
          <p:nvPr/>
        </p:nvPicPr>
        <p:blipFill rotWithShape="1">
          <a:blip r:embed="rId3">
            <a:alphaModFix/>
          </a:blip>
          <a:srcRect l="27922" t="12751" r="34667" b="15651"/>
          <a:stretch/>
        </p:blipFill>
        <p:spPr>
          <a:xfrm>
            <a:off x="525600" y="2709627"/>
            <a:ext cx="380551" cy="409500"/>
          </a:xfrm>
          <a:prstGeom prst="rect">
            <a:avLst/>
          </a:prstGeom>
          <a:noFill/>
          <a:ln>
            <a:noFill/>
          </a:ln>
        </p:spPr>
      </p:pic>
      <p:pic>
        <p:nvPicPr>
          <p:cNvPr id="507" name="Google Shape;507;p16"/>
          <p:cNvPicPr preferRelativeResize="0"/>
          <p:nvPr/>
        </p:nvPicPr>
        <p:blipFill rotWithShape="1">
          <a:blip r:embed="rId3">
            <a:alphaModFix/>
          </a:blip>
          <a:srcRect l="27922" t="12751" r="34667" b="15651"/>
          <a:stretch/>
        </p:blipFill>
        <p:spPr>
          <a:xfrm>
            <a:off x="525600" y="3444677"/>
            <a:ext cx="380551" cy="409500"/>
          </a:xfrm>
          <a:prstGeom prst="rect">
            <a:avLst/>
          </a:prstGeom>
          <a:noFill/>
          <a:ln>
            <a:noFill/>
          </a:ln>
        </p:spPr>
      </p:pic>
      <p:pic>
        <p:nvPicPr>
          <p:cNvPr id="508" name="Google Shape;508;p16"/>
          <p:cNvPicPr preferRelativeResize="0"/>
          <p:nvPr/>
        </p:nvPicPr>
        <p:blipFill rotWithShape="1">
          <a:blip r:embed="rId4">
            <a:alphaModFix/>
          </a:blip>
          <a:srcRect/>
          <a:stretch/>
        </p:blipFill>
        <p:spPr>
          <a:xfrm>
            <a:off x="7253401" y="1933050"/>
            <a:ext cx="855340" cy="646500"/>
          </a:xfrm>
          <a:prstGeom prst="rect">
            <a:avLst/>
          </a:prstGeom>
          <a:noFill/>
          <a:ln>
            <a:noFill/>
          </a:ln>
        </p:spPr>
      </p:pic>
      <p:pic>
        <p:nvPicPr>
          <p:cNvPr id="509" name="Google Shape;509;p16"/>
          <p:cNvPicPr preferRelativeResize="0"/>
          <p:nvPr/>
        </p:nvPicPr>
        <p:blipFill rotWithShape="1">
          <a:blip r:embed="rId5">
            <a:alphaModFix/>
          </a:blip>
          <a:srcRect/>
          <a:stretch/>
        </p:blipFill>
        <p:spPr>
          <a:xfrm>
            <a:off x="7392000" y="2901837"/>
            <a:ext cx="578125" cy="537473"/>
          </a:xfrm>
          <a:prstGeom prst="rect">
            <a:avLst/>
          </a:prstGeom>
          <a:noFill/>
          <a:ln>
            <a:noFill/>
          </a:ln>
        </p:spPr>
      </p:pic>
      <p:sp>
        <p:nvSpPr>
          <p:cNvPr id="510" name="Google Shape;510;p16"/>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pic>
        <p:nvPicPr>
          <p:cNvPr id="511" name="Google Shape;511;p16"/>
          <p:cNvPicPr preferRelativeResize="0"/>
          <p:nvPr/>
        </p:nvPicPr>
        <p:blipFill rotWithShape="1">
          <a:blip r:embed="rId6">
            <a:alphaModFix/>
          </a:blip>
          <a:srcRect/>
          <a:stretch/>
        </p:blipFill>
        <p:spPr>
          <a:xfrm>
            <a:off x="3585150" y="4393425"/>
            <a:ext cx="1973711" cy="572700"/>
          </a:xfrm>
          <a:prstGeom prst="rect">
            <a:avLst/>
          </a:prstGeom>
          <a:noFill/>
          <a:ln>
            <a:noFill/>
          </a:ln>
        </p:spPr>
      </p:pic>
      <p:cxnSp>
        <p:nvCxnSpPr>
          <p:cNvPr id="512" name="Google Shape;512;p16"/>
          <p:cNvCxnSpPr/>
          <p:nvPr/>
        </p:nvCxnSpPr>
        <p:spPr>
          <a:xfrm rot="10800000" flipH="1">
            <a:off x="228600" y="4350227"/>
            <a:ext cx="8686800" cy="43200"/>
          </a:xfrm>
          <a:prstGeom prst="straightConnector1">
            <a:avLst/>
          </a:prstGeom>
          <a:noFill/>
          <a:ln w="19050" cap="flat" cmpd="sng">
            <a:solidFill>
              <a:srgbClr val="7A93A1"/>
            </a:solidFill>
            <a:prstDash val="solid"/>
            <a:round/>
            <a:headEnd type="none" w="sm" len="sm"/>
            <a:tailEnd type="none" w="sm" len="sm"/>
          </a:ln>
        </p:spPr>
      </p:cxnSp>
      <p:sp>
        <p:nvSpPr>
          <p:cNvPr id="513" name="Google Shape;513;p16"/>
          <p:cNvSpPr txBox="1"/>
          <p:nvPr/>
        </p:nvSpPr>
        <p:spPr>
          <a:xfrm>
            <a:off x="176725" y="596589"/>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Objective: </a:t>
            </a:r>
            <a:endParaRPr sz="1400" b="1" i="0" u="none" strike="noStrike" cap="none">
              <a:solidFill>
                <a:srgbClr val="073763"/>
              </a:solidFill>
              <a:latin typeface="Calibri"/>
              <a:ea typeface="Calibri"/>
              <a:cs typeface="Calibri"/>
              <a:sym typeface="Calibri"/>
            </a:endParaRPr>
          </a:p>
        </p:txBody>
      </p:sp>
      <p:sp>
        <p:nvSpPr>
          <p:cNvPr id="514" name="Google Shape;514;p16"/>
          <p:cNvSpPr txBox="1"/>
          <p:nvPr/>
        </p:nvSpPr>
        <p:spPr>
          <a:xfrm>
            <a:off x="176725" y="84061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Outcome: </a:t>
            </a:r>
            <a:r>
              <a:rPr lang="en" sz="1400" b="1" i="0" u="none" strike="noStrike" cap="none">
                <a:solidFill>
                  <a:srgbClr val="073763"/>
                </a:solidFill>
                <a:latin typeface="Calibri"/>
                <a:ea typeface="Calibri"/>
                <a:cs typeface="Calibri"/>
                <a:sym typeface="Calibri"/>
              </a:rPr>
              <a:t>Personalised promo recommendations leading to 3% increase in promotion sales</a:t>
            </a:r>
            <a:endParaRPr sz="1400" b="1" i="0" u="none" strike="noStrike" cap="none">
              <a:solidFill>
                <a:srgbClr val="073763"/>
              </a:solidFill>
              <a:latin typeface="Calibri"/>
              <a:ea typeface="Calibri"/>
              <a:cs typeface="Calibri"/>
              <a:sym typeface="Calibri"/>
            </a:endParaRPr>
          </a:p>
        </p:txBody>
      </p:sp>
      <p:pic>
        <p:nvPicPr>
          <p:cNvPr id="515" name="Google Shape;515;p16"/>
          <p:cNvPicPr preferRelativeResize="0"/>
          <p:nvPr/>
        </p:nvPicPr>
        <p:blipFill rotWithShape="1">
          <a:blip r:embed="rId7">
            <a:alphaModFix/>
          </a:blip>
          <a:srcRect l="48410"/>
          <a:stretch/>
        </p:blipFill>
        <p:spPr>
          <a:xfrm>
            <a:off x="8265775" y="430075"/>
            <a:ext cx="717875" cy="265725"/>
          </a:xfrm>
          <a:prstGeom prst="rect">
            <a:avLst/>
          </a:prstGeom>
          <a:noFill/>
          <a:ln>
            <a:noFill/>
          </a:ln>
        </p:spPr>
      </p:pic>
      <p:sp>
        <p:nvSpPr>
          <p:cNvPr id="516" name="Google Shape;516;p16"/>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0"/>
        <p:cNvGrpSpPr/>
        <p:nvPr/>
      </p:nvGrpSpPr>
      <p:grpSpPr>
        <a:xfrm>
          <a:off x="0" y="0"/>
          <a:ext cx="0" cy="0"/>
          <a:chOff x="0" y="0"/>
          <a:chExt cx="0" cy="0"/>
        </a:xfrm>
      </p:grpSpPr>
      <p:sp>
        <p:nvSpPr>
          <p:cNvPr id="521" name="Google Shape;521;g1f6a2f0beb0_0_0"/>
          <p:cNvSpPr txBox="1">
            <a:spLocks noGrp="1"/>
          </p:cNvSpPr>
          <p:nvPr>
            <p:ph type="title"/>
          </p:nvPr>
        </p:nvSpPr>
        <p:spPr>
          <a:xfrm>
            <a:off x="137400" y="6284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800">
                <a:solidFill>
                  <a:srgbClr val="073763"/>
                </a:solidFill>
                <a:latin typeface="Calibri"/>
                <a:ea typeface="Calibri"/>
                <a:cs typeface="Calibri"/>
                <a:sym typeface="Calibri"/>
              </a:rPr>
              <a:t>Financial consultant</a:t>
            </a:r>
            <a:endParaRPr sz="2800">
              <a:solidFill>
                <a:srgbClr val="073763"/>
              </a:solidFill>
              <a:latin typeface="Calibri"/>
              <a:ea typeface="Calibri"/>
              <a:cs typeface="Calibri"/>
              <a:sym typeface="Calibri"/>
            </a:endParaRPr>
          </a:p>
        </p:txBody>
      </p:sp>
      <p:sp>
        <p:nvSpPr>
          <p:cNvPr id="522" name="Google Shape;522;g1f6a2f0beb0_0_0"/>
          <p:cNvSpPr/>
          <p:nvPr/>
        </p:nvSpPr>
        <p:spPr>
          <a:xfrm>
            <a:off x="460875" y="1423948"/>
            <a:ext cx="17475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g1f6a2f0beb0_0_0"/>
          <p:cNvSpPr txBox="1"/>
          <p:nvPr/>
        </p:nvSpPr>
        <p:spPr>
          <a:xfrm>
            <a:off x="752025" y="1538561"/>
            <a:ext cx="128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Sources</a:t>
            </a:r>
            <a:endParaRPr sz="1400" b="1" i="0" u="none" strike="noStrike" cap="none">
              <a:solidFill>
                <a:srgbClr val="000000"/>
              </a:solidFill>
              <a:latin typeface="Calibri"/>
              <a:ea typeface="Calibri"/>
              <a:cs typeface="Calibri"/>
              <a:sym typeface="Calibri"/>
            </a:endParaRPr>
          </a:p>
        </p:txBody>
      </p:sp>
      <p:sp>
        <p:nvSpPr>
          <p:cNvPr id="524" name="Google Shape;524;g1f6a2f0beb0_0_0"/>
          <p:cNvSpPr txBox="1"/>
          <p:nvPr/>
        </p:nvSpPr>
        <p:spPr>
          <a:xfrm>
            <a:off x="962925" y="1964636"/>
            <a:ext cx="1078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User uploaded documents</a:t>
            </a:r>
            <a:endParaRPr sz="1000" b="0" i="0" u="none" strike="noStrike" cap="none">
              <a:solidFill>
                <a:srgbClr val="000000"/>
              </a:solidFill>
              <a:latin typeface="Calibri"/>
              <a:ea typeface="Calibri"/>
              <a:cs typeface="Calibri"/>
              <a:sym typeface="Calibri"/>
            </a:endParaRPr>
          </a:p>
        </p:txBody>
      </p:sp>
      <p:sp>
        <p:nvSpPr>
          <p:cNvPr id="525" name="Google Shape;525;g1f6a2f0beb0_0_0"/>
          <p:cNvSpPr txBox="1"/>
          <p:nvPr/>
        </p:nvSpPr>
        <p:spPr>
          <a:xfrm>
            <a:off x="966075" y="2738148"/>
            <a:ext cx="1078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Azure blob storage</a:t>
            </a:r>
            <a:endParaRPr sz="1000" b="0" i="0" u="none" strike="noStrike" cap="none">
              <a:solidFill>
                <a:srgbClr val="000000"/>
              </a:solidFill>
              <a:latin typeface="Calibri"/>
              <a:ea typeface="Calibri"/>
              <a:cs typeface="Calibri"/>
              <a:sym typeface="Calibri"/>
            </a:endParaRPr>
          </a:p>
        </p:txBody>
      </p:sp>
      <p:sp>
        <p:nvSpPr>
          <p:cNvPr id="526" name="Google Shape;526;g1f6a2f0beb0_0_0"/>
          <p:cNvSpPr txBox="1"/>
          <p:nvPr/>
        </p:nvSpPr>
        <p:spPr>
          <a:xfrm>
            <a:off x="962775" y="3511661"/>
            <a:ext cx="1245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PDF format documents</a:t>
            </a:r>
            <a:endParaRPr sz="1000" b="0" i="0" u="none" strike="noStrike" cap="none">
              <a:solidFill>
                <a:srgbClr val="000000"/>
              </a:solidFill>
              <a:latin typeface="Calibri"/>
              <a:ea typeface="Calibri"/>
              <a:cs typeface="Calibri"/>
              <a:sym typeface="Calibri"/>
            </a:endParaRPr>
          </a:p>
        </p:txBody>
      </p:sp>
      <p:sp>
        <p:nvSpPr>
          <p:cNvPr id="527" name="Google Shape;527;g1f6a2f0beb0_0_0"/>
          <p:cNvSpPr/>
          <p:nvPr/>
        </p:nvSpPr>
        <p:spPr>
          <a:xfrm>
            <a:off x="2373500" y="1454998"/>
            <a:ext cx="4251000" cy="2739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528" name="Google Shape;528;g1f6a2f0beb0_0_0"/>
          <p:cNvSpPr txBox="1"/>
          <p:nvPr/>
        </p:nvSpPr>
        <p:spPr>
          <a:xfrm>
            <a:off x="3875300" y="1538561"/>
            <a:ext cx="148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Data model</a:t>
            </a:r>
            <a:endParaRPr sz="1400" b="1" i="0" u="none" strike="noStrike" cap="none">
              <a:solidFill>
                <a:srgbClr val="000000"/>
              </a:solidFill>
              <a:latin typeface="Calibri"/>
              <a:ea typeface="Calibri"/>
              <a:cs typeface="Calibri"/>
              <a:sym typeface="Calibri"/>
            </a:endParaRPr>
          </a:p>
        </p:txBody>
      </p:sp>
      <p:sp>
        <p:nvSpPr>
          <p:cNvPr id="529" name="Google Shape;529;g1f6a2f0beb0_0_0"/>
          <p:cNvSpPr/>
          <p:nvPr/>
        </p:nvSpPr>
        <p:spPr>
          <a:xfrm>
            <a:off x="6789625" y="1380598"/>
            <a:ext cx="1784700" cy="280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g1f6a2f0beb0_0_0"/>
          <p:cNvSpPr txBox="1"/>
          <p:nvPr/>
        </p:nvSpPr>
        <p:spPr>
          <a:xfrm>
            <a:off x="6956863" y="1538936"/>
            <a:ext cx="1481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Results</a:t>
            </a:r>
            <a:endParaRPr sz="1400" b="1" i="0" u="none" strike="noStrike" cap="none">
              <a:solidFill>
                <a:srgbClr val="000000"/>
              </a:solidFill>
              <a:latin typeface="Calibri"/>
              <a:ea typeface="Calibri"/>
              <a:cs typeface="Calibri"/>
              <a:sym typeface="Calibri"/>
            </a:endParaRPr>
          </a:p>
        </p:txBody>
      </p:sp>
      <p:sp>
        <p:nvSpPr>
          <p:cNvPr id="531" name="Google Shape;531;g1f6a2f0beb0_0_0"/>
          <p:cNvSpPr/>
          <p:nvPr/>
        </p:nvSpPr>
        <p:spPr>
          <a:xfrm>
            <a:off x="2468700" y="1981636"/>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Calibri"/>
                <a:ea typeface="Calibri"/>
                <a:cs typeface="Calibri"/>
                <a:sym typeface="Calibri"/>
              </a:rPr>
              <a:t>Exploration</a:t>
            </a:r>
            <a:endParaRPr sz="1400" b="0" i="0" u="none" strike="noStrike" cap="none">
              <a:solidFill>
                <a:srgbClr val="FFFFFF"/>
              </a:solidFill>
              <a:latin typeface="Calibri"/>
              <a:ea typeface="Calibri"/>
              <a:cs typeface="Calibri"/>
              <a:sym typeface="Calibri"/>
            </a:endParaRPr>
          </a:p>
        </p:txBody>
      </p:sp>
      <p:sp>
        <p:nvSpPr>
          <p:cNvPr id="532" name="Google Shape;532;g1f6a2f0beb0_0_0"/>
          <p:cNvSpPr/>
          <p:nvPr/>
        </p:nvSpPr>
        <p:spPr>
          <a:xfrm>
            <a:off x="3823550" y="1981636"/>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Calibri"/>
                <a:ea typeface="Calibri"/>
                <a:cs typeface="Calibri"/>
                <a:sym typeface="Calibri"/>
              </a:rPr>
              <a:t>Development</a:t>
            </a:r>
            <a:endParaRPr sz="1400" b="0" i="0" u="none" strike="noStrike" cap="none">
              <a:solidFill>
                <a:srgbClr val="FFFFFF"/>
              </a:solidFill>
              <a:latin typeface="Calibri"/>
              <a:ea typeface="Calibri"/>
              <a:cs typeface="Calibri"/>
              <a:sym typeface="Calibri"/>
            </a:endParaRPr>
          </a:p>
        </p:txBody>
      </p:sp>
      <p:sp>
        <p:nvSpPr>
          <p:cNvPr id="533" name="Google Shape;533;g1f6a2f0beb0_0_0"/>
          <p:cNvSpPr/>
          <p:nvPr/>
        </p:nvSpPr>
        <p:spPr>
          <a:xfrm>
            <a:off x="5140750" y="1981636"/>
            <a:ext cx="1350900" cy="322200"/>
          </a:xfrm>
          <a:prstGeom prst="rect">
            <a:avLst/>
          </a:prstGeom>
          <a:solidFill>
            <a:srgbClr val="2656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Calibri"/>
                <a:ea typeface="Calibri"/>
                <a:cs typeface="Calibri"/>
                <a:sym typeface="Calibri"/>
              </a:rPr>
              <a:t>Deployment</a:t>
            </a:r>
            <a:endParaRPr sz="1400" b="0" i="0" u="none" strike="noStrike" cap="none">
              <a:solidFill>
                <a:srgbClr val="FFFFFF"/>
              </a:solidFill>
              <a:latin typeface="Calibri"/>
              <a:ea typeface="Calibri"/>
              <a:cs typeface="Calibri"/>
              <a:sym typeface="Calibri"/>
            </a:endParaRPr>
          </a:p>
        </p:txBody>
      </p:sp>
      <p:sp>
        <p:nvSpPr>
          <p:cNvPr id="534" name="Google Shape;534;g1f6a2f0beb0_0_0"/>
          <p:cNvSpPr txBox="1"/>
          <p:nvPr/>
        </p:nvSpPr>
        <p:spPr>
          <a:xfrm>
            <a:off x="2163738" y="2353648"/>
            <a:ext cx="1584600" cy="17238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Exploration of the existing components of the solution</a:t>
            </a:r>
            <a:endParaRPr sz="1400" b="0" i="0" u="none" strike="noStrike" cap="none">
              <a:solidFill>
                <a:srgbClr val="000000"/>
              </a:solidFill>
              <a:latin typeface="Arial"/>
              <a:ea typeface="Arial"/>
              <a:cs typeface="Arial"/>
              <a:sym typeface="Arial"/>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Tested and deployed the existing solution</a:t>
            </a:r>
            <a:endParaRPr sz="1400" b="0" i="0" u="none" strike="noStrike" cap="none">
              <a:solidFill>
                <a:srgbClr val="000000"/>
              </a:solidFill>
              <a:latin typeface="Arial"/>
              <a:ea typeface="Arial"/>
              <a:cs typeface="Arial"/>
              <a:sym typeface="Arial"/>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Defined a product development roadmap</a:t>
            </a:r>
            <a:endParaRPr sz="600" b="0" i="0" u="none" strike="noStrike" cap="none">
              <a:solidFill>
                <a:srgbClr val="000000"/>
              </a:solidFill>
              <a:latin typeface="Calibri"/>
              <a:ea typeface="Calibri"/>
              <a:cs typeface="Calibri"/>
              <a:sym typeface="Calibri"/>
            </a:endParaRPr>
          </a:p>
        </p:txBody>
      </p:sp>
      <p:sp>
        <p:nvSpPr>
          <p:cNvPr id="535" name="Google Shape;535;g1f6a2f0beb0_0_0"/>
          <p:cNvSpPr txBox="1"/>
          <p:nvPr/>
        </p:nvSpPr>
        <p:spPr>
          <a:xfrm>
            <a:off x="3523025" y="2313400"/>
            <a:ext cx="1747500" cy="20319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Developed user access control mechanism</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Integrated Rest APIs</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On the fly document document training and deployment</a:t>
            </a:r>
            <a:endParaRPr sz="1000" b="0" i="0" u="none" strike="noStrike" cap="none">
              <a:solidFill>
                <a:srgbClr val="000000"/>
              </a:solidFill>
              <a:latin typeface="Calibri"/>
              <a:ea typeface="Calibri"/>
              <a:cs typeface="Calibri"/>
              <a:sym typeface="Calibri"/>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Developed and integrated the frontend</a:t>
            </a:r>
            <a:endParaRPr sz="1400" b="0" i="0" u="none" strike="noStrike" cap="none">
              <a:solidFill>
                <a:srgbClr val="000000"/>
              </a:solidFill>
              <a:latin typeface="Arial"/>
              <a:ea typeface="Arial"/>
              <a:cs typeface="Arial"/>
              <a:sym typeface="Arial"/>
            </a:endParaRPr>
          </a:p>
          <a:p>
            <a:pPr marL="457200" marR="0" lvl="0" indent="-114300" algn="l" rtl="0">
              <a:lnSpc>
                <a:spcPct val="100000"/>
              </a:lnSpc>
              <a:spcBef>
                <a:spcPts val="0"/>
              </a:spcBef>
              <a:spcAft>
                <a:spcPts val="0"/>
              </a:spcAft>
              <a:buClr>
                <a:srgbClr val="000000"/>
              </a:buClr>
              <a:buSzPts val="700"/>
              <a:buFont typeface="Calibri"/>
              <a:buNone/>
            </a:pPr>
            <a:endParaRPr sz="1000" b="0" i="0" u="none" strike="noStrike" cap="none">
              <a:solidFill>
                <a:srgbClr val="000000"/>
              </a:solidFill>
              <a:latin typeface="Calibri"/>
              <a:ea typeface="Calibri"/>
              <a:cs typeface="Calibri"/>
              <a:sym typeface="Calibri"/>
            </a:endParaRPr>
          </a:p>
          <a:p>
            <a:pPr marL="457200" marR="0" lvl="0" indent="-114300" algn="l" rtl="0">
              <a:lnSpc>
                <a:spcPct val="100000"/>
              </a:lnSpc>
              <a:spcBef>
                <a:spcPts val="0"/>
              </a:spcBef>
              <a:spcAft>
                <a:spcPts val="0"/>
              </a:spcAft>
              <a:buClr>
                <a:srgbClr val="000000"/>
              </a:buClr>
              <a:buSzPts val="700"/>
              <a:buFont typeface="Calibri"/>
              <a:buNone/>
            </a:pPr>
            <a:endParaRPr sz="1000" b="0" i="0" u="none" strike="noStrike" cap="none">
              <a:solidFill>
                <a:srgbClr val="000000"/>
              </a:solidFill>
              <a:latin typeface="Calibri"/>
              <a:ea typeface="Calibri"/>
              <a:cs typeface="Calibri"/>
              <a:sym typeface="Calibri"/>
            </a:endParaRPr>
          </a:p>
        </p:txBody>
      </p:sp>
      <p:sp>
        <p:nvSpPr>
          <p:cNvPr id="536" name="Google Shape;536;g1f6a2f0beb0_0_0"/>
          <p:cNvSpPr txBox="1"/>
          <p:nvPr/>
        </p:nvSpPr>
        <p:spPr>
          <a:xfrm>
            <a:off x="4860351" y="2314923"/>
            <a:ext cx="1719900" cy="2185800"/>
          </a:xfrm>
          <a:prstGeom prst="rect">
            <a:avLst/>
          </a:prstGeom>
          <a:noFill/>
          <a:ln>
            <a:noFill/>
          </a:ln>
        </p:spPr>
        <p:txBody>
          <a:bodyPr spcFirstLastPara="1" wrap="square" lIns="91425" tIns="91425" rIns="91425" bIns="91425" anchor="t" anchorCtr="0">
            <a:spAutoFit/>
          </a:bodyPr>
          <a:lstStyle/>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Containerized the solution</a:t>
            </a:r>
            <a:endParaRPr sz="1400" b="0" i="0" u="none" strike="noStrike" cap="none">
              <a:solidFill>
                <a:srgbClr val="000000"/>
              </a:solidFill>
              <a:latin typeface="Arial"/>
              <a:ea typeface="Arial"/>
              <a:cs typeface="Arial"/>
              <a:sym typeface="Arial"/>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Deployed the solution on cloud environment where search could be performed seamlessly</a:t>
            </a:r>
            <a:endParaRPr sz="1400" b="0" i="0" u="none" strike="noStrike" cap="none">
              <a:solidFill>
                <a:srgbClr val="000000"/>
              </a:solidFill>
              <a:latin typeface="Arial"/>
              <a:ea typeface="Arial"/>
              <a:cs typeface="Arial"/>
              <a:sym typeface="Arial"/>
            </a:endParaRPr>
          </a:p>
          <a:p>
            <a:pPr marL="457200" marR="0" lvl="0" indent="-158750" algn="l" rtl="0">
              <a:lnSpc>
                <a:spcPct val="100000"/>
              </a:lnSpc>
              <a:spcBef>
                <a:spcPts val="0"/>
              </a:spcBef>
              <a:spcAft>
                <a:spcPts val="0"/>
              </a:spcAft>
              <a:buClr>
                <a:srgbClr val="000000"/>
              </a:buClr>
              <a:buSzPts val="700"/>
              <a:buFont typeface="Calibri"/>
              <a:buChar char="●"/>
            </a:pPr>
            <a:r>
              <a:rPr lang="en" sz="1000" b="0" i="0" u="none" strike="noStrike" cap="none">
                <a:solidFill>
                  <a:srgbClr val="000000"/>
                </a:solidFill>
                <a:latin typeface="Calibri"/>
                <a:ea typeface="Calibri"/>
                <a:cs typeface="Calibri"/>
                <a:sym typeface="Calibri"/>
              </a:rPr>
              <a:t>Tested with the user data to search in the document report</a:t>
            </a:r>
            <a:endParaRPr sz="1400" b="0" i="0" u="none" strike="noStrike" cap="none">
              <a:solidFill>
                <a:srgbClr val="000000"/>
              </a:solidFill>
              <a:latin typeface="Arial"/>
              <a:ea typeface="Arial"/>
              <a:cs typeface="Arial"/>
              <a:sym typeface="Arial"/>
            </a:endParaRPr>
          </a:p>
          <a:p>
            <a:pPr marL="457200" marR="0" lvl="0" indent="-114300" algn="l" rtl="0">
              <a:lnSpc>
                <a:spcPct val="100000"/>
              </a:lnSpc>
              <a:spcBef>
                <a:spcPts val="0"/>
              </a:spcBef>
              <a:spcAft>
                <a:spcPts val="0"/>
              </a:spcAft>
              <a:buClr>
                <a:srgbClr val="000000"/>
              </a:buClr>
              <a:buSzPts val="700"/>
              <a:buFont typeface="Calibri"/>
              <a:buNone/>
            </a:pP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537" name="Google Shape;537;g1f6a2f0beb0_0_0"/>
          <p:cNvSpPr txBox="1"/>
          <p:nvPr/>
        </p:nvSpPr>
        <p:spPr>
          <a:xfrm>
            <a:off x="6889674" y="2892041"/>
            <a:ext cx="1584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HummingBird AI</a:t>
            </a:r>
            <a:endParaRPr sz="1000" b="1" i="0" u="none" strike="noStrike" cap="none">
              <a:solidFill>
                <a:srgbClr val="000000"/>
              </a:solidFill>
              <a:latin typeface="Calibri"/>
              <a:ea typeface="Calibri"/>
              <a:cs typeface="Calibri"/>
              <a:sym typeface="Calibri"/>
            </a:endParaRPr>
          </a:p>
        </p:txBody>
      </p:sp>
      <p:pic>
        <p:nvPicPr>
          <p:cNvPr id="538" name="Google Shape;538;g1f6a2f0beb0_0_0"/>
          <p:cNvPicPr preferRelativeResize="0"/>
          <p:nvPr/>
        </p:nvPicPr>
        <p:blipFill rotWithShape="1">
          <a:blip r:embed="rId3">
            <a:alphaModFix/>
          </a:blip>
          <a:srcRect l="27923" t="12751" r="34665" b="15651"/>
          <a:stretch/>
        </p:blipFill>
        <p:spPr>
          <a:xfrm>
            <a:off x="526500" y="2006200"/>
            <a:ext cx="380551" cy="409500"/>
          </a:xfrm>
          <a:prstGeom prst="rect">
            <a:avLst/>
          </a:prstGeom>
          <a:noFill/>
          <a:ln>
            <a:noFill/>
          </a:ln>
        </p:spPr>
      </p:pic>
      <p:pic>
        <p:nvPicPr>
          <p:cNvPr id="539" name="Google Shape;539;g1f6a2f0beb0_0_0"/>
          <p:cNvPicPr preferRelativeResize="0"/>
          <p:nvPr/>
        </p:nvPicPr>
        <p:blipFill rotWithShape="1">
          <a:blip r:embed="rId3">
            <a:alphaModFix/>
          </a:blip>
          <a:srcRect l="27923" t="12751" r="34665" b="15651"/>
          <a:stretch/>
        </p:blipFill>
        <p:spPr>
          <a:xfrm>
            <a:off x="526500" y="2741225"/>
            <a:ext cx="380551" cy="409500"/>
          </a:xfrm>
          <a:prstGeom prst="rect">
            <a:avLst/>
          </a:prstGeom>
          <a:noFill/>
          <a:ln>
            <a:noFill/>
          </a:ln>
        </p:spPr>
      </p:pic>
      <p:pic>
        <p:nvPicPr>
          <p:cNvPr id="540" name="Google Shape;540;g1f6a2f0beb0_0_0"/>
          <p:cNvPicPr preferRelativeResize="0"/>
          <p:nvPr/>
        </p:nvPicPr>
        <p:blipFill rotWithShape="1">
          <a:blip r:embed="rId3">
            <a:alphaModFix/>
          </a:blip>
          <a:srcRect l="27923" t="12751" r="34665" b="15651"/>
          <a:stretch/>
        </p:blipFill>
        <p:spPr>
          <a:xfrm>
            <a:off x="526500" y="3476275"/>
            <a:ext cx="380551" cy="409500"/>
          </a:xfrm>
          <a:prstGeom prst="rect">
            <a:avLst/>
          </a:prstGeom>
          <a:noFill/>
          <a:ln>
            <a:noFill/>
          </a:ln>
        </p:spPr>
      </p:pic>
      <p:sp>
        <p:nvSpPr>
          <p:cNvPr id="541" name="Google Shape;541;g1f6a2f0beb0_0_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CACACA"/>
                </a:solidFill>
                <a:latin typeface="Average"/>
                <a:ea typeface="Average"/>
                <a:cs typeface="Average"/>
                <a:sym typeface="Average"/>
              </a:rPr>
              <a:t>19</a:t>
            </a:fld>
            <a:endParaRPr sz="1000" b="1" i="0" u="none" strike="noStrike" cap="none">
              <a:solidFill>
                <a:srgbClr val="CACACA"/>
              </a:solidFill>
              <a:latin typeface="Average"/>
              <a:ea typeface="Average"/>
              <a:cs typeface="Average"/>
              <a:sym typeface="Average"/>
            </a:endParaRPr>
          </a:p>
        </p:txBody>
      </p:sp>
      <p:sp>
        <p:nvSpPr>
          <p:cNvPr id="542" name="Google Shape;542;g1f6a2f0beb0_0_0"/>
          <p:cNvSpPr txBox="1"/>
          <p:nvPr/>
        </p:nvSpPr>
        <p:spPr>
          <a:xfrm>
            <a:off x="137400" y="633764"/>
            <a:ext cx="824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Objective: </a:t>
            </a:r>
            <a:r>
              <a:rPr lang="en" sz="1400" b="1" i="0" u="none" strike="noStrike" cap="none">
                <a:solidFill>
                  <a:srgbClr val="073763"/>
                </a:solidFill>
                <a:latin typeface="Calibri"/>
                <a:ea typeface="Calibri"/>
                <a:cs typeface="Calibri"/>
                <a:sym typeface="Calibri"/>
              </a:rPr>
              <a:t>To develop a customized search engine with end to end pipeline for document indexing and search</a:t>
            </a:r>
            <a:endParaRPr sz="1400" b="1" i="0" u="none" strike="noStrike" cap="none">
              <a:solidFill>
                <a:srgbClr val="073763"/>
              </a:solidFill>
              <a:latin typeface="Calibri"/>
              <a:ea typeface="Calibri"/>
              <a:cs typeface="Calibri"/>
              <a:sym typeface="Calibri"/>
            </a:endParaRPr>
          </a:p>
        </p:txBody>
      </p:sp>
      <p:cxnSp>
        <p:nvCxnSpPr>
          <p:cNvPr id="543" name="Google Shape;543;g1f6a2f0beb0_0_0"/>
          <p:cNvCxnSpPr/>
          <p:nvPr/>
        </p:nvCxnSpPr>
        <p:spPr>
          <a:xfrm rot="10800000" flipH="1">
            <a:off x="228600" y="4349650"/>
            <a:ext cx="8686800" cy="43200"/>
          </a:xfrm>
          <a:prstGeom prst="straightConnector1">
            <a:avLst/>
          </a:prstGeom>
          <a:noFill/>
          <a:ln w="19050" cap="flat" cmpd="sng">
            <a:solidFill>
              <a:srgbClr val="7A93A1"/>
            </a:solidFill>
            <a:prstDash val="solid"/>
            <a:round/>
            <a:headEnd type="none" w="sm" len="sm"/>
            <a:tailEnd type="none" w="sm" len="sm"/>
          </a:ln>
        </p:spPr>
      </p:cxnSp>
      <p:sp>
        <p:nvSpPr>
          <p:cNvPr id="544" name="Google Shape;544;g1f6a2f0beb0_0_0"/>
          <p:cNvSpPr txBox="1"/>
          <p:nvPr/>
        </p:nvSpPr>
        <p:spPr>
          <a:xfrm>
            <a:off x="137400" y="904400"/>
            <a:ext cx="852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1400" b="0" i="0" u="none" strike="noStrike" cap="none">
                <a:solidFill>
                  <a:srgbClr val="073763"/>
                </a:solidFill>
                <a:latin typeface="Calibri"/>
                <a:ea typeface="Calibri"/>
                <a:cs typeface="Calibri"/>
                <a:sym typeface="Calibri"/>
              </a:rPr>
              <a:t>Outcome: </a:t>
            </a:r>
            <a:r>
              <a:rPr lang="en" sz="1400" b="1" i="0" u="none" strike="noStrike" cap="none">
                <a:solidFill>
                  <a:srgbClr val="073763"/>
                </a:solidFill>
                <a:latin typeface="Calibri"/>
                <a:ea typeface="Calibri"/>
                <a:cs typeface="Calibri"/>
                <a:sym typeface="Calibri"/>
              </a:rPr>
              <a:t>A search engine that facilitates the search for a particular information from a sea of documents</a:t>
            </a:r>
            <a:endParaRPr sz="1400" b="1" i="0" u="none" strike="noStrike" cap="none">
              <a:solidFill>
                <a:srgbClr val="073763"/>
              </a:solidFill>
              <a:latin typeface="Calibri"/>
              <a:ea typeface="Calibri"/>
              <a:cs typeface="Calibri"/>
              <a:sym typeface="Calibri"/>
            </a:endParaRPr>
          </a:p>
        </p:txBody>
      </p:sp>
      <p:pic>
        <p:nvPicPr>
          <p:cNvPr id="545" name="Google Shape;545;g1f6a2f0beb0_0_0"/>
          <p:cNvPicPr preferRelativeResize="0"/>
          <p:nvPr/>
        </p:nvPicPr>
        <p:blipFill rotWithShape="1">
          <a:blip r:embed="rId4">
            <a:alphaModFix/>
          </a:blip>
          <a:srcRect l="48410"/>
          <a:stretch/>
        </p:blipFill>
        <p:spPr>
          <a:xfrm>
            <a:off x="8265775" y="430075"/>
            <a:ext cx="717875" cy="265725"/>
          </a:xfrm>
          <a:prstGeom prst="rect">
            <a:avLst/>
          </a:prstGeom>
          <a:noFill/>
          <a:ln>
            <a:noFill/>
          </a:ln>
        </p:spPr>
      </p:pic>
      <p:sp>
        <p:nvSpPr>
          <p:cNvPr id="546" name="Google Shape;546;g1f6a2f0beb0_0_0"/>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E9E9E"/>
                </a:solidFill>
                <a:latin typeface="Calibri"/>
                <a:ea typeface="Calibri"/>
                <a:cs typeface="Calibri"/>
                <a:sym typeface="Calibri"/>
              </a:rPr>
              <a:t>Confidential - Work Document</a:t>
            </a:r>
            <a:endParaRPr sz="800" b="0" i="0" u="none" strike="noStrike" cap="none">
              <a:solidFill>
                <a:srgbClr val="9E9E9E"/>
              </a:solidFill>
              <a:latin typeface="Calibri"/>
              <a:ea typeface="Calibri"/>
              <a:cs typeface="Calibri"/>
              <a:sym typeface="Calibri"/>
            </a:endParaRPr>
          </a:p>
        </p:txBody>
      </p:sp>
      <p:pic>
        <p:nvPicPr>
          <p:cNvPr id="547" name="Google Shape;547;g1f6a2f0beb0_0_0"/>
          <p:cNvPicPr preferRelativeResize="0"/>
          <p:nvPr/>
        </p:nvPicPr>
        <p:blipFill rotWithShape="1">
          <a:blip r:embed="rId5">
            <a:alphaModFix/>
          </a:blip>
          <a:srcRect/>
          <a:stretch/>
        </p:blipFill>
        <p:spPr>
          <a:xfrm>
            <a:off x="3842425" y="4341371"/>
            <a:ext cx="1421650" cy="710825"/>
          </a:xfrm>
          <a:prstGeom prst="rect">
            <a:avLst/>
          </a:prstGeom>
          <a:noFill/>
          <a:ln>
            <a:noFill/>
          </a:ln>
        </p:spPr>
      </p:pic>
      <p:pic>
        <p:nvPicPr>
          <p:cNvPr id="548" name="Google Shape;548;g1f6a2f0beb0_0_0"/>
          <p:cNvPicPr preferRelativeResize="0"/>
          <p:nvPr/>
        </p:nvPicPr>
        <p:blipFill rotWithShape="1">
          <a:blip r:embed="rId6">
            <a:alphaModFix/>
          </a:blip>
          <a:srcRect/>
          <a:stretch/>
        </p:blipFill>
        <p:spPr>
          <a:xfrm>
            <a:off x="7302225" y="2066625"/>
            <a:ext cx="759525" cy="75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
        <p:cNvGrpSpPr/>
        <p:nvPr/>
      </p:nvGrpSpPr>
      <p:grpSpPr>
        <a:xfrm>
          <a:off x="0" y="0"/>
          <a:ext cx="0" cy="0"/>
          <a:chOff x="0" y="0"/>
          <a:chExt cx="0" cy="0"/>
        </a:xfrm>
      </p:grpSpPr>
      <p:sp>
        <p:nvSpPr>
          <p:cNvPr id="68" name="Google Shape;68;p2"/>
          <p:cNvSpPr txBox="1">
            <a:spLocks noGrp="1"/>
          </p:cNvSpPr>
          <p:nvPr>
            <p:ph type="title"/>
          </p:nvPr>
        </p:nvSpPr>
        <p:spPr>
          <a:xfrm>
            <a:off x="336525" y="1055075"/>
            <a:ext cx="3706500" cy="775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2800">
                <a:solidFill>
                  <a:schemeClr val="lt1"/>
                </a:solidFill>
                <a:latin typeface="Calibri"/>
                <a:ea typeface="Calibri"/>
                <a:cs typeface="Calibri"/>
                <a:sym typeface="Calibri"/>
              </a:rPr>
              <a:t>Agenda</a:t>
            </a:r>
            <a:endParaRPr sz="2800">
              <a:solidFill>
                <a:schemeClr val="lt1"/>
              </a:solidFill>
              <a:latin typeface="Calibri"/>
              <a:ea typeface="Calibri"/>
              <a:cs typeface="Calibri"/>
              <a:sym typeface="Calibri"/>
            </a:endParaRPr>
          </a:p>
        </p:txBody>
      </p:sp>
      <p:sp>
        <p:nvSpPr>
          <p:cNvPr id="69" name="Google Shape;69;p2"/>
          <p:cNvSpPr txBox="1"/>
          <p:nvPr/>
        </p:nvSpPr>
        <p:spPr>
          <a:xfrm>
            <a:off x="237350" y="1694550"/>
            <a:ext cx="4480800" cy="3078300"/>
          </a:xfrm>
          <a:prstGeom prst="rect">
            <a:avLst/>
          </a:prstGeom>
          <a:noFill/>
          <a:ln>
            <a:noFill/>
          </a:ln>
        </p:spPr>
        <p:txBody>
          <a:bodyPr spcFirstLastPara="1" wrap="square" lIns="91425" tIns="91425" rIns="91425" bIns="91425" anchor="t" anchorCtr="0">
            <a:spAutoFit/>
          </a:bodyPr>
          <a:lstStyle/>
          <a:p>
            <a:pPr marL="13335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What is Data Science:</a:t>
            </a:r>
            <a:endParaRPr sz="14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600"/>
              </a:spcBef>
              <a:spcAft>
                <a:spcPts val="0"/>
              </a:spcAft>
              <a:buClr>
                <a:schemeClr val="lt1"/>
              </a:buClr>
              <a:buSzPts val="1200"/>
              <a:buFont typeface="Calibri"/>
              <a:buChar char="●"/>
            </a:pPr>
            <a:r>
              <a:rPr lang="en" sz="1400" b="0" i="0" u="none" strike="noStrike" cap="none">
                <a:solidFill>
                  <a:schemeClr val="lt1"/>
                </a:solidFill>
                <a:latin typeface="Calibri"/>
                <a:ea typeface="Calibri"/>
                <a:cs typeface="Calibri"/>
                <a:sym typeface="Calibri"/>
              </a:rPr>
              <a:t>Introduction to Data Science</a:t>
            </a:r>
            <a:endParaRPr sz="1400" b="0" i="0" u="none" strike="noStrike" cap="none">
              <a:solidFill>
                <a:schemeClr val="lt1"/>
              </a:solidFill>
              <a:latin typeface="Calibri"/>
              <a:ea typeface="Calibri"/>
              <a:cs typeface="Calibri"/>
              <a:sym typeface="Calibri"/>
            </a:endParaRPr>
          </a:p>
          <a:p>
            <a:pPr marL="457200" marR="0" lvl="0" indent="-304800" algn="l" rtl="0">
              <a:lnSpc>
                <a:spcPct val="100000"/>
              </a:lnSpc>
              <a:spcBef>
                <a:spcPts val="600"/>
              </a:spcBef>
              <a:spcAft>
                <a:spcPts val="0"/>
              </a:spcAft>
              <a:buClr>
                <a:schemeClr val="lt1"/>
              </a:buClr>
              <a:buSzPts val="1200"/>
              <a:buFont typeface="Calibri"/>
              <a:buChar char="●"/>
            </a:pPr>
            <a:r>
              <a:rPr lang="en" sz="1400" b="0" i="0" u="none" strike="noStrike" cap="none">
                <a:solidFill>
                  <a:schemeClr val="lt1"/>
                </a:solidFill>
                <a:latin typeface="Calibri"/>
                <a:ea typeface="Calibri"/>
                <a:cs typeface="Calibri"/>
                <a:sym typeface="Calibri"/>
              </a:rPr>
              <a:t>Potential value addition</a:t>
            </a:r>
            <a:endParaRPr sz="1300" b="0" i="0" u="none" strike="noStrike" cap="none">
              <a:solidFill>
                <a:srgbClr val="000000"/>
              </a:solidFill>
              <a:latin typeface="Calibri"/>
              <a:ea typeface="Calibri"/>
              <a:cs typeface="Calibri"/>
              <a:sym typeface="Calibri"/>
            </a:endParaRPr>
          </a:p>
          <a:p>
            <a:pPr marL="133350" marR="0" lvl="0" indent="0" algn="l" rtl="0">
              <a:lnSpc>
                <a:spcPct val="100000"/>
              </a:lnSpc>
              <a:spcBef>
                <a:spcPts val="600"/>
              </a:spcBef>
              <a:spcAft>
                <a:spcPts val="0"/>
              </a:spcAft>
              <a:buClr>
                <a:srgbClr val="000000"/>
              </a:buClr>
              <a:buSzPts val="1500"/>
              <a:buFont typeface="Arial"/>
              <a:buNone/>
            </a:pPr>
            <a:endParaRPr sz="1500" b="0" i="0" u="none" strike="noStrike" cap="none">
              <a:solidFill>
                <a:schemeClr val="lt1"/>
              </a:solidFill>
              <a:latin typeface="Calibri"/>
              <a:ea typeface="Calibri"/>
              <a:cs typeface="Calibri"/>
              <a:sym typeface="Calibri"/>
            </a:endParaRPr>
          </a:p>
          <a:p>
            <a:pPr marL="133350" marR="0" lvl="0" indent="0" algn="l" rtl="0">
              <a:lnSpc>
                <a:spcPct val="100000"/>
              </a:lnSpc>
              <a:spcBef>
                <a:spcPts val="60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Flairminds’ approach and experience:</a:t>
            </a:r>
            <a:endParaRPr sz="1500" b="0" i="0" u="none" strike="noStrike" cap="none">
              <a:solidFill>
                <a:schemeClr val="lt1"/>
              </a:solidFill>
              <a:latin typeface="Calibri"/>
              <a:ea typeface="Calibri"/>
              <a:cs typeface="Calibri"/>
              <a:sym typeface="Calibri"/>
            </a:endParaRPr>
          </a:p>
          <a:p>
            <a:pPr marL="457200" marR="0" lvl="0" indent="-311150" algn="l" rtl="0">
              <a:lnSpc>
                <a:spcPct val="100000"/>
              </a:lnSpc>
              <a:spcBef>
                <a:spcPts val="600"/>
              </a:spcBef>
              <a:spcAft>
                <a:spcPts val="0"/>
              </a:spcAft>
              <a:buClr>
                <a:schemeClr val="lt1"/>
              </a:buClr>
              <a:buSzPts val="1300"/>
              <a:buFont typeface="Calibri"/>
              <a:buChar char="●"/>
            </a:pPr>
            <a:r>
              <a:rPr lang="en" sz="1400" b="0" i="0" u="none" strike="noStrike" cap="none">
                <a:solidFill>
                  <a:schemeClr val="lt1"/>
                </a:solidFill>
                <a:latin typeface="Calibri"/>
                <a:ea typeface="Calibri"/>
                <a:cs typeface="Calibri"/>
                <a:sym typeface="Calibri"/>
              </a:rPr>
              <a:t>Approach at Flairminds</a:t>
            </a:r>
            <a:endParaRPr sz="1400" b="0" i="0" u="none" strike="noStrike" cap="none">
              <a:solidFill>
                <a:schemeClr val="lt1"/>
              </a:solidFill>
              <a:latin typeface="Calibri"/>
              <a:ea typeface="Calibri"/>
              <a:cs typeface="Calibri"/>
              <a:sym typeface="Calibri"/>
            </a:endParaRPr>
          </a:p>
          <a:p>
            <a:pPr marL="457200" marR="0" lvl="0" indent="-311150" algn="l" rtl="0">
              <a:lnSpc>
                <a:spcPct val="100000"/>
              </a:lnSpc>
              <a:spcBef>
                <a:spcPts val="600"/>
              </a:spcBef>
              <a:spcAft>
                <a:spcPts val="0"/>
              </a:spcAft>
              <a:buClr>
                <a:schemeClr val="lt1"/>
              </a:buClr>
              <a:buSzPts val="1300"/>
              <a:buFont typeface="Calibri"/>
              <a:buChar char="●"/>
            </a:pPr>
            <a:r>
              <a:rPr lang="en" sz="1400" b="0" i="0" u="none" strike="noStrike" cap="none">
                <a:solidFill>
                  <a:schemeClr val="lt1"/>
                </a:solidFill>
                <a:latin typeface="Calibri"/>
                <a:ea typeface="Calibri"/>
                <a:cs typeface="Calibri"/>
                <a:sym typeface="Calibri"/>
              </a:rPr>
              <a:t>Predictive tools at Flairminds</a:t>
            </a:r>
            <a:endParaRPr sz="1400" b="0" i="0" u="none" strike="noStrike" cap="none">
              <a:solidFill>
                <a:schemeClr val="lt1"/>
              </a:solidFill>
              <a:latin typeface="Calibri"/>
              <a:ea typeface="Calibri"/>
              <a:cs typeface="Calibri"/>
              <a:sym typeface="Calibri"/>
            </a:endParaRPr>
          </a:p>
          <a:p>
            <a:pPr marL="457200" marR="0" lvl="0" indent="-311150" algn="l" rtl="0">
              <a:lnSpc>
                <a:spcPct val="100000"/>
              </a:lnSpc>
              <a:spcBef>
                <a:spcPts val="600"/>
              </a:spcBef>
              <a:spcAft>
                <a:spcPts val="0"/>
              </a:spcAft>
              <a:buClr>
                <a:schemeClr val="lt1"/>
              </a:buClr>
              <a:buSzPts val="1300"/>
              <a:buFont typeface="Calibri"/>
              <a:buChar char="●"/>
            </a:pPr>
            <a:r>
              <a:rPr lang="en" sz="1400" b="0" i="0" u="none" strike="noStrike" cap="none">
                <a:solidFill>
                  <a:schemeClr val="lt1"/>
                </a:solidFill>
                <a:latin typeface="Calibri"/>
                <a:ea typeface="Calibri"/>
                <a:cs typeface="Calibri"/>
                <a:sym typeface="Calibri"/>
              </a:rPr>
              <a:t>Technology and capabilities at Flairminds</a:t>
            </a:r>
            <a:endParaRPr sz="1400" b="0" i="0" u="none" strike="noStrike" cap="none">
              <a:solidFill>
                <a:schemeClr val="lt1"/>
              </a:solidFill>
              <a:latin typeface="Calibri"/>
              <a:ea typeface="Calibri"/>
              <a:cs typeface="Calibri"/>
              <a:sym typeface="Calibri"/>
            </a:endParaRPr>
          </a:p>
          <a:p>
            <a:pPr marL="457200" marR="0" lvl="0" indent="-311150" algn="l" rtl="0">
              <a:lnSpc>
                <a:spcPct val="100000"/>
              </a:lnSpc>
              <a:spcBef>
                <a:spcPts val="600"/>
              </a:spcBef>
              <a:spcAft>
                <a:spcPts val="0"/>
              </a:spcAft>
              <a:buClr>
                <a:schemeClr val="lt1"/>
              </a:buClr>
              <a:buSzPts val="1300"/>
              <a:buFont typeface="Calibri"/>
              <a:buChar char="●"/>
            </a:pPr>
            <a:r>
              <a:rPr lang="en" sz="1400" b="0" i="0" u="none" strike="noStrike" cap="none">
                <a:solidFill>
                  <a:schemeClr val="lt1"/>
                </a:solidFill>
                <a:latin typeface="Calibri"/>
                <a:ea typeface="Calibri"/>
                <a:cs typeface="Calibri"/>
                <a:sym typeface="Calibri"/>
              </a:rPr>
              <a:t>Case studies</a:t>
            </a:r>
            <a:endParaRPr sz="13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600"/>
              </a:spcBef>
              <a:spcAft>
                <a:spcPts val="600"/>
              </a:spcAft>
              <a:buClr>
                <a:schemeClr val="lt1"/>
              </a:buClr>
              <a:buSzPts val="1300"/>
              <a:buFont typeface="Calibri"/>
              <a:buChar char="●"/>
            </a:pPr>
            <a:r>
              <a:rPr lang="en" sz="1400" b="0" i="0" u="none" strike="noStrike" cap="none">
                <a:solidFill>
                  <a:schemeClr val="lt1"/>
                </a:solidFill>
                <a:latin typeface="Calibri"/>
                <a:ea typeface="Calibri"/>
                <a:cs typeface="Calibri"/>
                <a:sym typeface="Calibri"/>
              </a:rPr>
              <a:t>Contact</a:t>
            </a:r>
            <a:endParaRPr sz="1400" b="0" i="0" u="none" strike="noStrike" cap="none">
              <a:solidFill>
                <a:schemeClr val="lt1"/>
              </a:solidFill>
              <a:latin typeface="Calibri"/>
              <a:ea typeface="Calibri"/>
              <a:cs typeface="Calibri"/>
              <a:sym typeface="Calibri"/>
            </a:endParaRPr>
          </a:p>
        </p:txBody>
      </p:sp>
      <p:pic>
        <p:nvPicPr>
          <p:cNvPr id="70" name="Google Shape;70;p2"/>
          <p:cNvPicPr preferRelativeResize="0"/>
          <p:nvPr/>
        </p:nvPicPr>
        <p:blipFill rotWithShape="1">
          <a:blip r:embed="rId3">
            <a:alphaModFix/>
          </a:blip>
          <a:srcRect b="9288"/>
          <a:stretch/>
        </p:blipFill>
        <p:spPr>
          <a:xfrm>
            <a:off x="4718150" y="126000"/>
            <a:ext cx="4425948" cy="3692224"/>
          </a:xfrm>
          <a:prstGeom prst="rect">
            <a:avLst/>
          </a:prstGeom>
          <a:noFill/>
          <a:ln>
            <a:noFill/>
          </a:ln>
        </p:spPr>
      </p:pic>
      <p:sp>
        <p:nvSpPr>
          <p:cNvPr id="71" name="Google Shape;71;p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pic>
        <p:nvPicPr>
          <p:cNvPr id="72" name="Google Shape;72;p2"/>
          <p:cNvPicPr preferRelativeResize="0"/>
          <p:nvPr/>
        </p:nvPicPr>
        <p:blipFill rotWithShape="1">
          <a:blip r:embed="rId4">
            <a:alphaModFix/>
          </a:blip>
          <a:srcRect l="48410"/>
          <a:stretch/>
        </p:blipFill>
        <p:spPr>
          <a:xfrm>
            <a:off x="8265775" y="430075"/>
            <a:ext cx="717875" cy="265725"/>
          </a:xfrm>
          <a:prstGeom prst="rect">
            <a:avLst/>
          </a:prstGeom>
          <a:noFill/>
          <a:ln>
            <a:noFill/>
          </a:ln>
        </p:spPr>
      </p:pic>
      <p:sp>
        <p:nvSpPr>
          <p:cNvPr id="73" name="Google Shape;73;p2"/>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
        <p:nvSpPr>
          <p:cNvPr id="554" name="Google Shape;554;p7"/>
          <p:cNvSpPr txBox="1"/>
          <p:nvPr/>
        </p:nvSpPr>
        <p:spPr>
          <a:xfrm>
            <a:off x="805625" y="309850"/>
            <a:ext cx="639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800" b="0" i="0" u="none" strike="noStrike" cap="none">
                <a:solidFill>
                  <a:srgbClr val="073763"/>
                </a:solidFill>
                <a:latin typeface="Calibri"/>
                <a:ea typeface="Calibri"/>
                <a:cs typeface="Calibri"/>
                <a:sym typeface="Calibri"/>
              </a:rPr>
              <a:t>Team</a:t>
            </a:r>
            <a:endParaRPr sz="2800" b="0" i="0" u="none" strike="noStrike" cap="none">
              <a:solidFill>
                <a:srgbClr val="073763"/>
              </a:solidFill>
              <a:latin typeface="Calibri"/>
              <a:ea typeface="Calibri"/>
              <a:cs typeface="Calibri"/>
              <a:sym typeface="Calibri"/>
            </a:endParaRPr>
          </a:p>
        </p:txBody>
      </p:sp>
      <p:pic>
        <p:nvPicPr>
          <p:cNvPr id="555" name="Google Shape;555;p7"/>
          <p:cNvPicPr preferRelativeResize="0"/>
          <p:nvPr/>
        </p:nvPicPr>
        <p:blipFill rotWithShape="1">
          <a:blip r:embed="rId3">
            <a:alphaModFix/>
          </a:blip>
          <a:srcRect l="48410"/>
          <a:stretch/>
        </p:blipFill>
        <p:spPr>
          <a:xfrm>
            <a:off x="8265775" y="430075"/>
            <a:ext cx="717875" cy="265725"/>
          </a:xfrm>
          <a:prstGeom prst="rect">
            <a:avLst/>
          </a:prstGeom>
          <a:noFill/>
          <a:ln>
            <a:noFill/>
          </a:ln>
        </p:spPr>
      </p:pic>
      <p:sp>
        <p:nvSpPr>
          <p:cNvPr id="556" name="Google Shape;556;p7"/>
          <p:cNvSpPr/>
          <p:nvPr/>
        </p:nvSpPr>
        <p:spPr>
          <a:xfrm>
            <a:off x="805625" y="1567765"/>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7" name="Google Shape;557;p7"/>
          <p:cNvSpPr/>
          <p:nvPr/>
        </p:nvSpPr>
        <p:spPr>
          <a:xfrm>
            <a:off x="994222" y="1025072"/>
            <a:ext cx="898199" cy="879090"/>
          </a:xfrm>
          <a:prstGeom prst="ellipse">
            <a:avLst/>
          </a:prstGeom>
          <a:blipFill rotWithShape="1">
            <a:blip r:embed="rId4">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8" name="Google Shape;558;p7"/>
          <p:cNvSpPr txBox="1"/>
          <p:nvPr/>
        </p:nvSpPr>
        <p:spPr>
          <a:xfrm>
            <a:off x="882038" y="1904162"/>
            <a:ext cx="1198982" cy="4125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Hasmukh Parekh</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Director, Strategy</a:t>
            </a:r>
            <a:endParaRPr sz="1000" b="1" i="0" u="none" strike="noStrike" cap="none">
              <a:solidFill>
                <a:srgbClr val="EF9F44"/>
              </a:solidFill>
              <a:latin typeface="Calibri"/>
              <a:ea typeface="Calibri"/>
              <a:cs typeface="Calibri"/>
              <a:sym typeface="Calibri"/>
            </a:endParaRPr>
          </a:p>
        </p:txBody>
      </p:sp>
      <p:sp>
        <p:nvSpPr>
          <p:cNvPr id="559" name="Google Shape;559;p7"/>
          <p:cNvSpPr/>
          <p:nvPr/>
        </p:nvSpPr>
        <p:spPr>
          <a:xfrm>
            <a:off x="2297117" y="1567765"/>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0" name="Google Shape;560;p7"/>
          <p:cNvSpPr/>
          <p:nvPr/>
        </p:nvSpPr>
        <p:spPr>
          <a:xfrm>
            <a:off x="2485714" y="1025072"/>
            <a:ext cx="898199" cy="879090"/>
          </a:xfrm>
          <a:prstGeom prst="ellipse">
            <a:avLst/>
          </a:prstGeom>
          <a:blipFill rotWithShape="1">
            <a:blip r:embed="rId5">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1" name="Google Shape;561;p7"/>
          <p:cNvSpPr txBox="1"/>
          <p:nvPr/>
        </p:nvSpPr>
        <p:spPr>
          <a:xfrm>
            <a:off x="2373529" y="1904162"/>
            <a:ext cx="128292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Shriman Tiwari</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Chief Data Scientist</a:t>
            </a:r>
            <a:endParaRPr sz="1000" b="1" i="0" u="none" strike="noStrike" cap="none">
              <a:solidFill>
                <a:srgbClr val="EF9F44"/>
              </a:solidFill>
              <a:latin typeface="Calibri"/>
              <a:ea typeface="Calibri"/>
              <a:cs typeface="Calibri"/>
              <a:sym typeface="Calibri"/>
            </a:endParaRPr>
          </a:p>
        </p:txBody>
      </p:sp>
      <p:sp>
        <p:nvSpPr>
          <p:cNvPr id="562" name="Google Shape;562;p7"/>
          <p:cNvSpPr/>
          <p:nvPr/>
        </p:nvSpPr>
        <p:spPr>
          <a:xfrm>
            <a:off x="3788609" y="1567765"/>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3" name="Google Shape;563;p7"/>
          <p:cNvSpPr/>
          <p:nvPr/>
        </p:nvSpPr>
        <p:spPr>
          <a:xfrm>
            <a:off x="3977206" y="1025072"/>
            <a:ext cx="898199" cy="879090"/>
          </a:xfrm>
          <a:prstGeom prst="ellipse">
            <a:avLst/>
          </a:prstGeom>
          <a:blipFill rotWithShape="1">
            <a:blip r:embed="rId6">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4" name="Google Shape;564;p7"/>
          <p:cNvSpPr txBox="1"/>
          <p:nvPr/>
        </p:nvSpPr>
        <p:spPr>
          <a:xfrm>
            <a:off x="3728753" y="1910366"/>
            <a:ext cx="141507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Sameer Awate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Chief Technical Officer</a:t>
            </a:r>
            <a:endParaRPr sz="1000" b="1" i="0" u="none" strike="noStrike" cap="none">
              <a:solidFill>
                <a:srgbClr val="EF9F44"/>
              </a:solidFill>
              <a:latin typeface="Calibri"/>
              <a:ea typeface="Calibri"/>
              <a:cs typeface="Calibri"/>
              <a:sym typeface="Calibri"/>
            </a:endParaRPr>
          </a:p>
        </p:txBody>
      </p:sp>
      <p:sp>
        <p:nvSpPr>
          <p:cNvPr id="565" name="Google Shape;565;p7"/>
          <p:cNvSpPr/>
          <p:nvPr/>
        </p:nvSpPr>
        <p:spPr>
          <a:xfrm>
            <a:off x="5280101" y="1561612"/>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6" name="Google Shape;566;p7"/>
          <p:cNvSpPr/>
          <p:nvPr/>
        </p:nvSpPr>
        <p:spPr>
          <a:xfrm>
            <a:off x="5468698" y="1018919"/>
            <a:ext cx="898199" cy="879090"/>
          </a:xfrm>
          <a:prstGeom prst="ellipse">
            <a:avLst/>
          </a:prstGeom>
          <a:blipFill rotWithShape="1">
            <a:blip r:embed="rId7">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7" name="Google Shape;567;p7"/>
          <p:cNvSpPr txBox="1"/>
          <p:nvPr/>
        </p:nvSpPr>
        <p:spPr>
          <a:xfrm>
            <a:off x="5356514" y="1898009"/>
            <a:ext cx="119898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Vivek Agarwal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Technical Adviser</a:t>
            </a:r>
            <a:endParaRPr sz="1000" b="1" i="0" u="none" strike="noStrike" cap="none">
              <a:solidFill>
                <a:srgbClr val="EF9F44"/>
              </a:solidFill>
              <a:latin typeface="Calibri"/>
              <a:ea typeface="Calibri"/>
              <a:cs typeface="Calibri"/>
              <a:sym typeface="Calibri"/>
            </a:endParaRPr>
          </a:p>
        </p:txBody>
      </p:sp>
      <p:sp>
        <p:nvSpPr>
          <p:cNvPr id="568" name="Google Shape;568;p7"/>
          <p:cNvSpPr/>
          <p:nvPr/>
        </p:nvSpPr>
        <p:spPr>
          <a:xfrm>
            <a:off x="6771593" y="1561612"/>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9" name="Google Shape;569;p7"/>
          <p:cNvSpPr/>
          <p:nvPr/>
        </p:nvSpPr>
        <p:spPr>
          <a:xfrm>
            <a:off x="6993807" y="1027323"/>
            <a:ext cx="898199" cy="879090"/>
          </a:xfrm>
          <a:prstGeom prst="ellipse">
            <a:avLst/>
          </a:prstGeom>
          <a:blipFill rotWithShape="1">
            <a:blip r:embed="rId8">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0" name="Google Shape;570;p7"/>
          <p:cNvSpPr txBox="1"/>
          <p:nvPr/>
        </p:nvSpPr>
        <p:spPr>
          <a:xfrm>
            <a:off x="6848006" y="1898009"/>
            <a:ext cx="1199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Parag Khandekar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a:solidFill>
                  <a:srgbClr val="EF9F44"/>
                </a:solidFill>
                <a:latin typeface="Calibri"/>
                <a:ea typeface="Calibri"/>
                <a:cs typeface="Calibri"/>
                <a:sym typeface="Calibri"/>
              </a:rPr>
              <a:t>COO</a:t>
            </a:r>
            <a:endParaRPr sz="1000" b="1" i="0" u="none" strike="noStrike" cap="none">
              <a:solidFill>
                <a:srgbClr val="EF9F44"/>
              </a:solidFill>
              <a:latin typeface="Calibri"/>
              <a:ea typeface="Calibri"/>
              <a:cs typeface="Calibri"/>
              <a:sym typeface="Calibri"/>
            </a:endParaRPr>
          </a:p>
        </p:txBody>
      </p:sp>
      <p:sp>
        <p:nvSpPr>
          <p:cNvPr id="571" name="Google Shape;571;p7"/>
          <p:cNvSpPr/>
          <p:nvPr/>
        </p:nvSpPr>
        <p:spPr>
          <a:xfrm>
            <a:off x="818382" y="3281851"/>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2" name="Google Shape;572;p7"/>
          <p:cNvSpPr/>
          <p:nvPr/>
        </p:nvSpPr>
        <p:spPr>
          <a:xfrm>
            <a:off x="1006979" y="2739158"/>
            <a:ext cx="898200" cy="879000"/>
          </a:xfrm>
          <a:prstGeom prst="ellipse">
            <a:avLst/>
          </a:prstGeom>
          <a:blipFill rotWithShape="1">
            <a:blip r:embed="rId9">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3" name="Google Shape;573;p7"/>
          <p:cNvSpPr txBox="1"/>
          <p:nvPr/>
        </p:nvSpPr>
        <p:spPr>
          <a:xfrm>
            <a:off x="894795" y="3618248"/>
            <a:ext cx="119898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Manish Maurya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Data Scientist</a:t>
            </a:r>
            <a:endParaRPr sz="1000" b="1" i="0" u="none" strike="noStrike" cap="none">
              <a:solidFill>
                <a:srgbClr val="EF9F44"/>
              </a:solidFill>
              <a:latin typeface="Calibri"/>
              <a:ea typeface="Calibri"/>
              <a:cs typeface="Calibri"/>
              <a:sym typeface="Calibri"/>
            </a:endParaRPr>
          </a:p>
        </p:txBody>
      </p:sp>
      <p:sp>
        <p:nvSpPr>
          <p:cNvPr id="574" name="Google Shape;574;p7"/>
          <p:cNvSpPr/>
          <p:nvPr/>
        </p:nvSpPr>
        <p:spPr>
          <a:xfrm>
            <a:off x="2300252" y="3281851"/>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5" name="Google Shape;575;p7"/>
          <p:cNvSpPr/>
          <p:nvPr/>
        </p:nvSpPr>
        <p:spPr>
          <a:xfrm>
            <a:off x="2488849" y="2739158"/>
            <a:ext cx="898199" cy="879090"/>
          </a:xfrm>
          <a:prstGeom prst="ellipse">
            <a:avLst/>
          </a:prstGeom>
          <a:blipFill rotWithShape="1">
            <a:blip r:embed="rId10">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6" name="Google Shape;576;p7"/>
          <p:cNvSpPr txBox="1"/>
          <p:nvPr/>
        </p:nvSpPr>
        <p:spPr>
          <a:xfrm>
            <a:off x="2376665" y="3618248"/>
            <a:ext cx="119898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Onkar Bhondwe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Data Scientist</a:t>
            </a:r>
            <a:endParaRPr sz="1000" b="1" i="0" u="none" strike="noStrike" cap="none">
              <a:solidFill>
                <a:srgbClr val="EF9F44"/>
              </a:solidFill>
              <a:latin typeface="Calibri"/>
              <a:ea typeface="Calibri"/>
              <a:cs typeface="Calibri"/>
              <a:sym typeface="Calibri"/>
            </a:endParaRPr>
          </a:p>
        </p:txBody>
      </p:sp>
      <p:sp>
        <p:nvSpPr>
          <p:cNvPr id="577" name="Google Shape;577;p7"/>
          <p:cNvSpPr/>
          <p:nvPr/>
        </p:nvSpPr>
        <p:spPr>
          <a:xfrm>
            <a:off x="3788609" y="3278632"/>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8" name="Google Shape;578;p7"/>
          <p:cNvSpPr/>
          <p:nvPr/>
        </p:nvSpPr>
        <p:spPr>
          <a:xfrm>
            <a:off x="3977206" y="2735939"/>
            <a:ext cx="898199" cy="879090"/>
          </a:xfrm>
          <a:prstGeom prst="ellipse">
            <a:avLst/>
          </a:prstGeom>
          <a:blipFill rotWithShape="1">
            <a:blip r:embed="rId11">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9" name="Google Shape;579;p7"/>
          <p:cNvSpPr txBox="1"/>
          <p:nvPr/>
        </p:nvSpPr>
        <p:spPr>
          <a:xfrm>
            <a:off x="3865022" y="3615029"/>
            <a:ext cx="119898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Laxmi Choudhary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Data Scientist</a:t>
            </a:r>
            <a:endParaRPr sz="1000" b="1" i="0" u="none" strike="noStrike" cap="none">
              <a:solidFill>
                <a:srgbClr val="EF9F44"/>
              </a:solidFill>
              <a:latin typeface="Calibri"/>
              <a:ea typeface="Calibri"/>
              <a:cs typeface="Calibri"/>
              <a:sym typeface="Calibri"/>
            </a:endParaRPr>
          </a:p>
        </p:txBody>
      </p:sp>
      <p:sp>
        <p:nvSpPr>
          <p:cNvPr id="580" name="Google Shape;580;p7"/>
          <p:cNvSpPr/>
          <p:nvPr/>
        </p:nvSpPr>
        <p:spPr>
          <a:xfrm>
            <a:off x="5276966" y="3275698"/>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1" name="Google Shape;581;p7"/>
          <p:cNvSpPr/>
          <p:nvPr/>
        </p:nvSpPr>
        <p:spPr>
          <a:xfrm>
            <a:off x="5465563" y="2733005"/>
            <a:ext cx="898199" cy="879090"/>
          </a:xfrm>
          <a:prstGeom prst="ellipse">
            <a:avLst/>
          </a:prstGeom>
          <a:blipFill rotWithShape="1">
            <a:blip r:embed="rId12">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2" name="Google Shape;582;p7"/>
          <p:cNvSpPr txBox="1"/>
          <p:nvPr/>
        </p:nvSpPr>
        <p:spPr>
          <a:xfrm>
            <a:off x="5353379" y="3612095"/>
            <a:ext cx="119898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Chaitanya Tompe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Data Engineer</a:t>
            </a:r>
            <a:endParaRPr sz="1000" b="1" i="0" u="none" strike="noStrike" cap="none">
              <a:solidFill>
                <a:srgbClr val="EF9F44"/>
              </a:solidFill>
              <a:latin typeface="Calibri"/>
              <a:ea typeface="Calibri"/>
              <a:cs typeface="Calibri"/>
              <a:sym typeface="Calibri"/>
            </a:endParaRPr>
          </a:p>
        </p:txBody>
      </p:sp>
      <p:sp>
        <p:nvSpPr>
          <p:cNvPr id="583" name="Google Shape;583;p7"/>
          <p:cNvSpPr/>
          <p:nvPr/>
        </p:nvSpPr>
        <p:spPr>
          <a:xfrm>
            <a:off x="6771593" y="3275698"/>
            <a:ext cx="1295367" cy="834996"/>
          </a:xfrm>
          <a:prstGeom prst="rect">
            <a:avLst/>
          </a:prstGeom>
          <a:solidFill>
            <a:srgbClr val="273739"/>
          </a:solid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4" name="Google Shape;584;p7"/>
          <p:cNvSpPr/>
          <p:nvPr/>
        </p:nvSpPr>
        <p:spPr>
          <a:xfrm>
            <a:off x="6960190" y="2733005"/>
            <a:ext cx="898199" cy="879090"/>
          </a:xfrm>
          <a:prstGeom prst="ellipse">
            <a:avLst/>
          </a:prstGeom>
          <a:blipFill rotWithShape="1">
            <a:blip r:embed="rId13">
              <a:alphaModFix/>
            </a:blip>
            <a:stretch>
              <a:fillRect/>
            </a:stretch>
          </a:blip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5" name="Google Shape;585;p7"/>
          <p:cNvSpPr txBox="1"/>
          <p:nvPr/>
        </p:nvSpPr>
        <p:spPr>
          <a:xfrm>
            <a:off x="6848006" y="3612095"/>
            <a:ext cx="119898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Rushikesh Desai</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EF9F44"/>
                </a:solidFill>
                <a:latin typeface="Calibri"/>
                <a:ea typeface="Calibri"/>
                <a:cs typeface="Calibri"/>
                <a:sym typeface="Calibri"/>
              </a:rPr>
              <a:t>Data Scientist</a:t>
            </a:r>
            <a:endParaRPr sz="1000" b="1" i="0" u="none" strike="noStrike" cap="none">
              <a:solidFill>
                <a:srgbClr val="EF9F4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9"/>
        <p:cNvGrpSpPr/>
        <p:nvPr/>
      </p:nvGrpSpPr>
      <p:grpSpPr>
        <a:xfrm>
          <a:off x="0" y="0"/>
          <a:ext cx="0" cy="0"/>
          <a:chOff x="0" y="0"/>
          <a:chExt cx="0" cy="0"/>
        </a:xfrm>
      </p:grpSpPr>
      <p:sp>
        <p:nvSpPr>
          <p:cNvPr id="590" name="Google Shape;590;p20"/>
          <p:cNvSpPr txBox="1">
            <a:spLocks noGrp="1"/>
          </p:cNvSpPr>
          <p:nvPr>
            <p:ph type="body" idx="1"/>
          </p:nvPr>
        </p:nvSpPr>
        <p:spPr>
          <a:xfrm>
            <a:off x="882400" y="1018475"/>
            <a:ext cx="2699400" cy="3527700"/>
          </a:xfrm>
          <a:prstGeom prst="rect">
            <a:avLst/>
          </a:prstGeom>
          <a:noFill/>
          <a:ln>
            <a:noFill/>
          </a:ln>
        </p:spPr>
        <p:txBody>
          <a:bodyPr spcFirstLastPara="1" wrap="square" lIns="91425" tIns="91425" rIns="91425" bIns="91425" anchor="t" anchorCtr="0">
            <a:normAutofit/>
          </a:bodyPr>
          <a:lstStyle/>
          <a:p>
            <a:pPr marL="457200" lvl="0" indent="-327025" algn="l" rtl="0">
              <a:lnSpc>
                <a:spcPct val="120000"/>
              </a:lnSpc>
              <a:spcBef>
                <a:spcPts val="0"/>
              </a:spcBef>
              <a:spcAft>
                <a:spcPts val="0"/>
              </a:spcAft>
              <a:buClr>
                <a:schemeClr val="lt1"/>
              </a:buClr>
              <a:buSzPts val="1550"/>
              <a:buFont typeface="Calibri"/>
              <a:buChar char="●"/>
            </a:pPr>
            <a:r>
              <a:rPr lang="en" sz="1650" b="1">
                <a:solidFill>
                  <a:schemeClr val="lt1"/>
                </a:solidFill>
                <a:latin typeface="Calibri"/>
                <a:ea typeface="Calibri"/>
                <a:cs typeface="Calibri"/>
                <a:sym typeface="Calibri"/>
              </a:rPr>
              <a:t>PUNE OFFICE</a:t>
            </a:r>
            <a:endParaRPr sz="1650" b="1">
              <a:solidFill>
                <a:schemeClr val="lt1"/>
              </a:solidFill>
              <a:latin typeface="Calibri"/>
              <a:ea typeface="Calibri"/>
              <a:cs typeface="Calibri"/>
              <a:sym typeface="Calibri"/>
            </a:endParaRPr>
          </a:p>
          <a:p>
            <a:pPr marL="571500" lvl="0" indent="0" algn="l" rtl="0">
              <a:lnSpc>
                <a:spcPct val="115000"/>
              </a:lnSpc>
              <a:spcBef>
                <a:spcPts val="400"/>
              </a:spcBef>
              <a:spcAft>
                <a:spcPts val="0"/>
              </a:spcAft>
              <a:buSzPts val="1800"/>
              <a:buNone/>
            </a:pPr>
            <a:r>
              <a:rPr lang="en" sz="1250">
                <a:solidFill>
                  <a:schemeClr val="lt1"/>
                </a:solidFill>
                <a:latin typeface="Calibri"/>
                <a:ea typeface="Calibri"/>
                <a:cs typeface="Calibri"/>
                <a:sym typeface="Calibri"/>
              </a:rPr>
              <a:t>FlairMinds Software Pvt. Ltd. 11, Soormani, 163 D.P.Road, Aundh, Pune, opposite DAV School, 411007, India</a:t>
            </a:r>
            <a:endParaRPr sz="1250">
              <a:solidFill>
                <a:schemeClr val="lt1"/>
              </a:solidFill>
              <a:latin typeface="Calibri"/>
              <a:ea typeface="Calibri"/>
              <a:cs typeface="Calibri"/>
              <a:sym typeface="Calibri"/>
            </a:endParaRPr>
          </a:p>
          <a:p>
            <a:pPr marL="571500" lvl="0" indent="0" algn="l" rtl="0">
              <a:lnSpc>
                <a:spcPct val="115000"/>
              </a:lnSpc>
              <a:spcBef>
                <a:spcPts val="400"/>
              </a:spcBef>
              <a:spcAft>
                <a:spcPts val="0"/>
              </a:spcAft>
              <a:buSzPts val="1800"/>
              <a:buNone/>
            </a:pPr>
            <a:endParaRPr sz="1250">
              <a:solidFill>
                <a:schemeClr val="lt1"/>
              </a:solidFill>
              <a:latin typeface="Calibri"/>
              <a:ea typeface="Calibri"/>
              <a:cs typeface="Calibri"/>
              <a:sym typeface="Calibri"/>
            </a:endParaRPr>
          </a:p>
          <a:p>
            <a:pPr marL="571500" lvl="0" indent="0" algn="l" rtl="0">
              <a:lnSpc>
                <a:spcPct val="115000"/>
              </a:lnSpc>
              <a:spcBef>
                <a:spcPts val="1500"/>
              </a:spcBef>
              <a:spcAft>
                <a:spcPts val="0"/>
              </a:spcAft>
              <a:buSzPts val="1800"/>
              <a:buNone/>
            </a:pPr>
            <a:endParaRPr sz="1250">
              <a:solidFill>
                <a:schemeClr val="lt1"/>
              </a:solidFill>
              <a:latin typeface="Calibri"/>
              <a:ea typeface="Calibri"/>
              <a:cs typeface="Calibri"/>
              <a:sym typeface="Calibri"/>
            </a:endParaRPr>
          </a:p>
          <a:p>
            <a:pPr marL="571500" lvl="0" indent="0" algn="l" rtl="0">
              <a:lnSpc>
                <a:spcPct val="115000"/>
              </a:lnSpc>
              <a:spcBef>
                <a:spcPts val="1500"/>
              </a:spcBef>
              <a:spcAft>
                <a:spcPts val="0"/>
              </a:spcAft>
              <a:buSzPts val="1800"/>
              <a:buNone/>
            </a:pPr>
            <a:endParaRPr sz="1250">
              <a:solidFill>
                <a:schemeClr val="lt1"/>
              </a:solidFill>
              <a:latin typeface="Calibri"/>
              <a:ea typeface="Calibri"/>
              <a:cs typeface="Calibri"/>
              <a:sym typeface="Calibri"/>
            </a:endParaRPr>
          </a:p>
          <a:p>
            <a:pPr marL="457200" lvl="0" indent="0" algn="l" rtl="0">
              <a:lnSpc>
                <a:spcPct val="115000"/>
              </a:lnSpc>
              <a:spcBef>
                <a:spcPts val="1500"/>
              </a:spcBef>
              <a:spcAft>
                <a:spcPts val="1200"/>
              </a:spcAft>
              <a:buSzPts val="1800"/>
              <a:buNone/>
            </a:pPr>
            <a:endParaRPr>
              <a:solidFill>
                <a:schemeClr val="lt1"/>
              </a:solidFill>
              <a:latin typeface="Calibri"/>
              <a:ea typeface="Calibri"/>
              <a:cs typeface="Calibri"/>
              <a:sym typeface="Calibri"/>
            </a:endParaRPr>
          </a:p>
        </p:txBody>
      </p:sp>
      <p:sp>
        <p:nvSpPr>
          <p:cNvPr id="591" name="Google Shape;591;p20"/>
          <p:cNvSpPr txBox="1"/>
          <p:nvPr/>
        </p:nvSpPr>
        <p:spPr>
          <a:xfrm>
            <a:off x="311700" y="100563"/>
            <a:ext cx="639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800" b="0" i="0" u="none" strike="noStrike" cap="none">
                <a:solidFill>
                  <a:srgbClr val="073763"/>
                </a:solidFill>
                <a:latin typeface="Calibri"/>
                <a:ea typeface="Calibri"/>
                <a:cs typeface="Calibri"/>
                <a:sym typeface="Calibri"/>
              </a:rPr>
              <a:t>Contact</a:t>
            </a:r>
            <a:endParaRPr sz="2800" b="0" i="0" u="none" strike="noStrike" cap="none">
              <a:solidFill>
                <a:srgbClr val="073763"/>
              </a:solidFill>
              <a:latin typeface="Calibri"/>
              <a:ea typeface="Calibri"/>
              <a:cs typeface="Calibri"/>
              <a:sym typeface="Calibri"/>
            </a:endParaRPr>
          </a:p>
        </p:txBody>
      </p:sp>
      <p:sp>
        <p:nvSpPr>
          <p:cNvPr id="592" name="Google Shape;592;p20"/>
          <p:cNvSpPr txBox="1"/>
          <p:nvPr/>
        </p:nvSpPr>
        <p:spPr>
          <a:xfrm>
            <a:off x="1437700" y="3333975"/>
            <a:ext cx="21441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alibri"/>
                <a:ea typeface="Calibri"/>
                <a:cs typeface="Calibri"/>
                <a:sym typeface="Calibri"/>
              </a:rPr>
              <a:t>sales@flairminds.com</a:t>
            </a:r>
            <a:endParaRPr sz="1500" b="0" i="0" u="none" strike="noStrike" cap="none">
              <a:solidFill>
                <a:srgbClr val="000000"/>
              </a:solidFill>
              <a:latin typeface="Calibri"/>
              <a:ea typeface="Calibri"/>
              <a:cs typeface="Calibri"/>
              <a:sym typeface="Calibri"/>
            </a:endParaRPr>
          </a:p>
        </p:txBody>
      </p:sp>
      <p:pic>
        <p:nvPicPr>
          <p:cNvPr id="593" name="Google Shape;593;p20"/>
          <p:cNvPicPr preferRelativeResize="0"/>
          <p:nvPr/>
        </p:nvPicPr>
        <p:blipFill rotWithShape="1">
          <a:blip r:embed="rId3">
            <a:alphaModFix/>
          </a:blip>
          <a:srcRect l="6752" t="6750" r="7225" b="7469"/>
          <a:stretch/>
        </p:blipFill>
        <p:spPr>
          <a:xfrm>
            <a:off x="1036375" y="3333975"/>
            <a:ext cx="401325" cy="400200"/>
          </a:xfrm>
          <a:prstGeom prst="rect">
            <a:avLst/>
          </a:prstGeom>
          <a:noFill/>
          <a:ln>
            <a:noFill/>
          </a:ln>
        </p:spPr>
      </p:pic>
      <p:pic>
        <p:nvPicPr>
          <p:cNvPr id="594" name="Google Shape;594;p20"/>
          <p:cNvPicPr preferRelativeResize="0"/>
          <p:nvPr/>
        </p:nvPicPr>
        <p:blipFill rotWithShape="1">
          <a:blip r:embed="rId4">
            <a:alphaModFix/>
          </a:blip>
          <a:srcRect/>
          <a:stretch/>
        </p:blipFill>
        <p:spPr>
          <a:xfrm>
            <a:off x="3668550" y="3297825"/>
            <a:ext cx="401325" cy="416967"/>
          </a:xfrm>
          <a:prstGeom prst="rect">
            <a:avLst/>
          </a:prstGeom>
          <a:noFill/>
          <a:ln>
            <a:noFill/>
          </a:ln>
        </p:spPr>
      </p:pic>
      <p:sp>
        <p:nvSpPr>
          <p:cNvPr id="595" name="Google Shape;595;p20"/>
          <p:cNvSpPr txBox="1"/>
          <p:nvPr/>
        </p:nvSpPr>
        <p:spPr>
          <a:xfrm>
            <a:off x="4069875" y="3353175"/>
            <a:ext cx="2144100" cy="3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50"/>
              <a:buFont typeface="Arial"/>
              <a:buNone/>
            </a:pPr>
            <a:r>
              <a:rPr lang="en" sz="1250" b="0" i="0" u="none" strike="noStrike" cap="none">
                <a:solidFill>
                  <a:schemeClr val="lt1"/>
                </a:solidFill>
                <a:highlight>
                  <a:srgbClr val="FFFFFF"/>
                </a:highlight>
                <a:latin typeface="Calibri"/>
                <a:ea typeface="Calibri"/>
                <a:cs typeface="Calibri"/>
                <a:sym typeface="Calibri"/>
              </a:rPr>
              <a:t>+91 9967 650 472</a:t>
            </a:r>
            <a:endParaRPr sz="1700" b="0" i="0" u="none" strike="noStrike" cap="none">
              <a:solidFill>
                <a:schemeClr val="lt1"/>
              </a:solidFill>
              <a:latin typeface="Calibri"/>
              <a:ea typeface="Calibri"/>
              <a:cs typeface="Calibri"/>
              <a:sym typeface="Calibri"/>
            </a:endParaRPr>
          </a:p>
        </p:txBody>
      </p:sp>
      <p:sp>
        <p:nvSpPr>
          <p:cNvPr id="596" name="Google Shape;596;p20">
            <a:hlinkClick r:id="rId5"/>
          </p:cNvPr>
          <p:cNvSpPr txBox="1"/>
          <p:nvPr/>
        </p:nvSpPr>
        <p:spPr>
          <a:xfrm>
            <a:off x="6213975" y="3306225"/>
            <a:ext cx="1519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FlairMinds</a:t>
            </a:r>
            <a:endParaRPr sz="1400" b="0" i="0" u="none" strike="noStrike" cap="none">
              <a:solidFill>
                <a:srgbClr val="000000"/>
              </a:solidFill>
              <a:latin typeface="Calibri"/>
              <a:ea typeface="Calibri"/>
              <a:cs typeface="Calibri"/>
              <a:sym typeface="Calibri"/>
            </a:endParaRPr>
          </a:p>
        </p:txBody>
      </p:sp>
      <p:pic>
        <p:nvPicPr>
          <p:cNvPr id="597" name="Google Shape;597;p20"/>
          <p:cNvPicPr preferRelativeResize="0"/>
          <p:nvPr/>
        </p:nvPicPr>
        <p:blipFill rotWithShape="1">
          <a:blip r:embed="rId6">
            <a:alphaModFix/>
          </a:blip>
          <a:srcRect/>
          <a:stretch/>
        </p:blipFill>
        <p:spPr>
          <a:xfrm>
            <a:off x="5812650" y="3305650"/>
            <a:ext cx="401325" cy="401325"/>
          </a:xfrm>
          <a:prstGeom prst="rect">
            <a:avLst/>
          </a:prstGeom>
          <a:noFill/>
          <a:ln>
            <a:noFill/>
          </a:ln>
        </p:spPr>
      </p:pic>
      <p:sp>
        <p:nvSpPr>
          <p:cNvPr id="598" name="Google Shape;598;p2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sp>
        <p:nvSpPr>
          <p:cNvPr id="599" name="Google Shape;599;p20"/>
          <p:cNvSpPr txBox="1"/>
          <p:nvPr/>
        </p:nvSpPr>
        <p:spPr>
          <a:xfrm>
            <a:off x="3967950" y="816430"/>
            <a:ext cx="3000000" cy="1618200"/>
          </a:xfrm>
          <a:prstGeom prst="rect">
            <a:avLst/>
          </a:prstGeom>
          <a:noFill/>
          <a:ln>
            <a:noFill/>
          </a:ln>
        </p:spPr>
        <p:txBody>
          <a:bodyPr spcFirstLastPara="1" wrap="square" lIns="91425" tIns="91425" rIns="91425" bIns="91425" anchor="t" anchorCtr="0">
            <a:spAutoFit/>
          </a:bodyPr>
          <a:lstStyle/>
          <a:p>
            <a:pPr marL="457200" marR="0" lvl="0" indent="-327025" algn="l" rtl="0">
              <a:lnSpc>
                <a:spcPct val="120000"/>
              </a:lnSpc>
              <a:spcBef>
                <a:spcPts val="1500"/>
              </a:spcBef>
              <a:spcAft>
                <a:spcPts val="0"/>
              </a:spcAft>
              <a:buClr>
                <a:schemeClr val="lt1"/>
              </a:buClr>
              <a:buSzPts val="1550"/>
              <a:buFont typeface="Calibri"/>
              <a:buChar char="●"/>
            </a:pPr>
            <a:r>
              <a:rPr lang="en" sz="1650" b="1" i="0" u="none" strike="noStrike" cap="none">
                <a:solidFill>
                  <a:schemeClr val="lt1"/>
                </a:solidFill>
                <a:latin typeface="Calibri"/>
                <a:ea typeface="Calibri"/>
                <a:cs typeface="Calibri"/>
                <a:sym typeface="Calibri"/>
              </a:rPr>
              <a:t>NAGPUR OFFICE</a:t>
            </a:r>
            <a:endParaRPr sz="1650" b="1" i="0" u="none" strike="noStrike" cap="none">
              <a:solidFill>
                <a:schemeClr val="lt1"/>
              </a:solidFill>
              <a:latin typeface="Calibri"/>
              <a:ea typeface="Calibri"/>
              <a:cs typeface="Calibri"/>
              <a:sym typeface="Calibri"/>
            </a:endParaRPr>
          </a:p>
          <a:p>
            <a:pPr marL="571500" marR="0" lvl="0" indent="0" algn="l" rtl="0">
              <a:lnSpc>
                <a:spcPct val="115000"/>
              </a:lnSpc>
              <a:spcBef>
                <a:spcPts val="400"/>
              </a:spcBef>
              <a:spcAft>
                <a:spcPts val="0"/>
              </a:spcAft>
              <a:buClr>
                <a:srgbClr val="000000"/>
              </a:buClr>
              <a:buSzPts val="1250"/>
              <a:buFont typeface="Arial"/>
              <a:buNone/>
            </a:pPr>
            <a:r>
              <a:rPr lang="en" sz="1250" b="0" i="0" u="none" strike="noStrike" cap="none">
                <a:solidFill>
                  <a:schemeClr val="lt1"/>
                </a:solidFill>
                <a:latin typeface="Calibri"/>
                <a:ea typeface="Calibri"/>
                <a:cs typeface="Calibri"/>
                <a:sym typeface="Calibri"/>
              </a:rPr>
              <a:t>Infosane Technologies llp Nagpur, Shop No. 168, RAJAT SANKUL Opp. S.T. Stand, Near Hotel Rahul Deluxe GANESH PETH, Nagpur, Maharashtra 441108,India</a:t>
            </a:r>
            <a:endParaRPr sz="1400" b="0" i="0" u="none" strike="noStrike" cap="none">
              <a:solidFill>
                <a:srgbClr val="000000"/>
              </a:solidFill>
              <a:latin typeface="Calibri"/>
              <a:ea typeface="Calibri"/>
              <a:cs typeface="Calibri"/>
              <a:sym typeface="Calibri"/>
            </a:endParaRPr>
          </a:p>
        </p:txBody>
      </p:sp>
      <p:pic>
        <p:nvPicPr>
          <p:cNvPr id="600" name="Google Shape;600;p20"/>
          <p:cNvPicPr preferRelativeResize="0"/>
          <p:nvPr/>
        </p:nvPicPr>
        <p:blipFill rotWithShape="1">
          <a:blip r:embed="rId7">
            <a:alphaModFix/>
          </a:blip>
          <a:srcRect l="48410"/>
          <a:stretch/>
        </p:blipFill>
        <p:spPr>
          <a:xfrm>
            <a:off x="8265775" y="430075"/>
            <a:ext cx="717875" cy="265725"/>
          </a:xfrm>
          <a:prstGeom prst="rect">
            <a:avLst/>
          </a:prstGeom>
          <a:noFill/>
          <a:ln>
            <a:noFill/>
          </a:ln>
        </p:spPr>
      </p:pic>
      <p:sp>
        <p:nvSpPr>
          <p:cNvPr id="601" name="Google Shape;601;p20"/>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a:latin typeface="Calibri"/>
                <a:ea typeface="Calibri"/>
                <a:cs typeface="Calibri"/>
                <a:sym typeface="Calibri"/>
              </a:rPr>
              <a:t>What is Data Science?</a:t>
            </a:r>
            <a:endParaRPr>
              <a:latin typeface="Calibri"/>
              <a:ea typeface="Calibri"/>
              <a:cs typeface="Calibri"/>
              <a:sym typeface="Calibri"/>
            </a:endParaRPr>
          </a:p>
        </p:txBody>
      </p:sp>
      <p:sp>
        <p:nvSpPr>
          <p:cNvPr id="79" name="Google Shape;79;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4" name="Google Shape;84;p4"/>
          <p:cNvPicPr preferRelativeResize="0"/>
          <p:nvPr/>
        </p:nvPicPr>
        <p:blipFill rotWithShape="1">
          <a:blip r:embed="rId3">
            <a:alphaModFix/>
          </a:blip>
          <a:srcRect/>
          <a:stretch/>
        </p:blipFill>
        <p:spPr>
          <a:xfrm>
            <a:off x="4965699" y="1409700"/>
            <a:ext cx="4083050" cy="3581399"/>
          </a:xfrm>
          <a:prstGeom prst="rect">
            <a:avLst/>
          </a:prstGeom>
          <a:noFill/>
          <a:ln>
            <a:noFill/>
          </a:ln>
        </p:spPr>
      </p:pic>
      <p:sp>
        <p:nvSpPr>
          <p:cNvPr id="85" name="Google Shape;85;p4"/>
          <p:cNvSpPr txBox="1"/>
          <p:nvPr/>
        </p:nvSpPr>
        <p:spPr>
          <a:xfrm>
            <a:off x="164950" y="4228"/>
            <a:ext cx="44991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73763"/>
                </a:solidFill>
                <a:latin typeface="Calibri"/>
                <a:ea typeface="Calibri"/>
                <a:cs typeface="Calibri"/>
                <a:sym typeface="Calibri"/>
              </a:rPr>
              <a:t>What is Data Science?</a:t>
            </a:r>
            <a:endParaRPr sz="2800" b="0" i="0" u="none" strike="noStrike" cap="none">
              <a:solidFill>
                <a:srgbClr val="073763"/>
              </a:solidFill>
              <a:latin typeface="Calibri"/>
              <a:ea typeface="Calibri"/>
              <a:cs typeface="Calibri"/>
              <a:sym typeface="Calibri"/>
            </a:endParaRPr>
          </a:p>
        </p:txBody>
      </p:sp>
      <p:sp>
        <p:nvSpPr>
          <p:cNvPr id="86" name="Google Shape;86;p4"/>
          <p:cNvSpPr txBox="1"/>
          <p:nvPr/>
        </p:nvSpPr>
        <p:spPr>
          <a:xfrm>
            <a:off x="105050" y="619740"/>
            <a:ext cx="5286000" cy="2986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a:solidFill>
                  <a:srgbClr val="000000"/>
                </a:solidFill>
                <a:latin typeface="Calibri"/>
                <a:ea typeface="Calibri"/>
                <a:cs typeface="Calibri"/>
                <a:sym typeface="Calibri"/>
              </a:rPr>
              <a:t>Data sciences is a study of data gathered from various part of life or various existing business in order to gain certain actionable insights or address specific business problems or research used for making business decisions.</a:t>
            </a:r>
            <a:endParaRPr sz="1400" b="0" i="0" u="none" strike="noStrike" cap="none">
              <a:solidFill>
                <a:srgbClr val="000000"/>
              </a:solidFill>
              <a:latin typeface="Calibri"/>
              <a:ea typeface="Calibri"/>
              <a:cs typeface="Calibri"/>
              <a:sym typeface="Calibri"/>
            </a:endParaRPr>
          </a:p>
          <a:p>
            <a:pPr marL="1397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a:solidFill>
                  <a:srgbClr val="000000"/>
                </a:solidFill>
                <a:latin typeface="Calibri"/>
                <a:ea typeface="Calibri"/>
                <a:cs typeface="Calibri"/>
                <a:sym typeface="Calibri"/>
              </a:rPr>
              <a:t>This collected data is analysed and studied using various tools, analytics and algorithms</a:t>
            </a:r>
            <a:endParaRPr sz="1400" b="0" i="0" u="none" strike="noStrike" cap="none">
              <a:solidFill>
                <a:srgbClr val="000000"/>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verage"/>
              <a:buNone/>
            </a:pP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a:solidFill>
                  <a:srgbClr val="000000"/>
                </a:solidFill>
                <a:latin typeface="Calibri"/>
                <a:ea typeface="Calibri"/>
                <a:cs typeface="Calibri"/>
                <a:sym typeface="Calibri"/>
              </a:rPr>
              <a:t>The primary objective is to find patterns and create predictive models leading to meaningful insights help business leaders to take more informed decisions.</a:t>
            </a:r>
            <a:endParaRPr sz="1400" b="0" i="0" u="none" strike="noStrike" cap="none">
              <a:solidFill>
                <a:srgbClr val="000000"/>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verage"/>
              <a:buNone/>
            </a:pP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a:solidFill>
                  <a:srgbClr val="000000"/>
                </a:solidFill>
                <a:latin typeface="Calibri"/>
                <a:ea typeface="Calibri"/>
                <a:cs typeface="Calibri"/>
                <a:sym typeface="Calibri"/>
              </a:rPr>
              <a:t>Examples of this work would be </a:t>
            </a:r>
            <a:endParaRPr sz="1400" b="0" i="0" u="none" strike="noStrike" cap="none">
              <a:solidFill>
                <a:srgbClr val="000000"/>
              </a:solidFill>
              <a:latin typeface="Calibri"/>
              <a:ea typeface="Calibri"/>
              <a:cs typeface="Calibri"/>
              <a:sym typeface="Calibri"/>
            </a:endParaRPr>
          </a:p>
        </p:txBody>
      </p:sp>
      <p:sp>
        <p:nvSpPr>
          <p:cNvPr id="87" name="Google Shape;87;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
        <p:nvSpPr>
          <p:cNvPr id="88" name="Google Shape;88;p4"/>
          <p:cNvSpPr txBox="1"/>
          <p:nvPr/>
        </p:nvSpPr>
        <p:spPr>
          <a:xfrm>
            <a:off x="532925" y="3513600"/>
            <a:ext cx="4325400" cy="14775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rgbClr val="000000"/>
              </a:buClr>
              <a:buSzPts val="1100"/>
              <a:buFont typeface="Calibri"/>
              <a:buChar char="➢"/>
            </a:pPr>
            <a:r>
              <a:rPr lang="en" sz="1200" b="0" i="0" u="none" strike="noStrike" cap="none">
                <a:solidFill>
                  <a:srgbClr val="000000"/>
                </a:solidFill>
                <a:latin typeface="Calibri"/>
                <a:ea typeface="Calibri"/>
                <a:cs typeface="Calibri"/>
                <a:sym typeface="Calibri"/>
              </a:rPr>
              <a:t>Analyze churning rates </a:t>
            </a:r>
            <a:endParaRPr sz="1200" b="0" i="0" u="none" strike="noStrike" cap="none">
              <a:solidFill>
                <a:srgbClr val="000000"/>
              </a:solidFill>
              <a:latin typeface="Calibri"/>
              <a:ea typeface="Calibri"/>
              <a:cs typeface="Calibri"/>
              <a:sym typeface="Calibri"/>
            </a:endParaRPr>
          </a:p>
          <a:p>
            <a:pPr marL="457200" marR="0" lvl="0" indent="-298450" algn="l" rtl="0">
              <a:lnSpc>
                <a:spcPct val="100000"/>
              </a:lnSpc>
              <a:spcBef>
                <a:spcPts val="0"/>
              </a:spcBef>
              <a:spcAft>
                <a:spcPts val="0"/>
              </a:spcAft>
              <a:buClr>
                <a:srgbClr val="000000"/>
              </a:buClr>
              <a:buSzPts val="1100"/>
              <a:buFont typeface="Calibri"/>
              <a:buChar char="➢"/>
            </a:pPr>
            <a:r>
              <a:rPr lang="en" sz="1200" b="0" i="0" u="none" strike="noStrike" cap="none">
                <a:solidFill>
                  <a:srgbClr val="000000"/>
                </a:solidFill>
                <a:latin typeface="Calibri"/>
                <a:ea typeface="Calibri"/>
                <a:cs typeface="Calibri"/>
                <a:sym typeface="Calibri"/>
              </a:rPr>
              <a:t>Automation of extracting specific information from digitized documents</a:t>
            </a:r>
            <a:endParaRPr sz="1200" b="0" i="0" u="none" strike="noStrike" cap="none">
              <a:solidFill>
                <a:srgbClr val="000000"/>
              </a:solidFill>
              <a:latin typeface="Calibri"/>
              <a:ea typeface="Calibri"/>
              <a:cs typeface="Calibri"/>
              <a:sym typeface="Calibri"/>
            </a:endParaRPr>
          </a:p>
          <a:p>
            <a:pPr marL="457200" marR="0" lvl="0" indent="-298450" algn="l" rtl="0">
              <a:lnSpc>
                <a:spcPct val="100000"/>
              </a:lnSpc>
              <a:spcBef>
                <a:spcPts val="0"/>
              </a:spcBef>
              <a:spcAft>
                <a:spcPts val="0"/>
              </a:spcAft>
              <a:buClr>
                <a:srgbClr val="000000"/>
              </a:buClr>
              <a:buSzPts val="1100"/>
              <a:buFont typeface="Calibri"/>
              <a:buChar char="➢"/>
            </a:pPr>
            <a:r>
              <a:rPr lang="en" sz="1200" b="0" i="0" u="none" strike="noStrike" cap="none">
                <a:solidFill>
                  <a:srgbClr val="000000"/>
                </a:solidFill>
                <a:latin typeface="Calibri"/>
                <a:ea typeface="Calibri"/>
                <a:cs typeface="Calibri"/>
                <a:sym typeface="Calibri"/>
              </a:rPr>
              <a:t>Predictive analysis of behaviours</a:t>
            </a:r>
            <a:endParaRPr sz="1200" b="0" i="0" u="none" strike="noStrike" cap="none">
              <a:solidFill>
                <a:srgbClr val="000000"/>
              </a:solidFill>
              <a:latin typeface="Calibri"/>
              <a:ea typeface="Calibri"/>
              <a:cs typeface="Calibri"/>
              <a:sym typeface="Calibri"/>
            </a:endParaRPr>
          </a:p>
          <a:p>
            <a:pPr marL="457200" marR="0" lvl="0" indent="-298450" algn="l" rtl="0">
              <a:lnSpc>
                <a:spcPct val="100000"/>
              </a:lnSpc>
              <a:spcBef>
                <a:spcPts val="0"/>
              </a:spcBef>
              <a:spcAft>
                <a:spcPts val="0"/>
              </a:spcAft>
              <a:buClr>
                <a:srgbClr val="000000"/>
              </a:buClr>
              <a:buSzPts val="1100"/>
              <a:buFont typeface="Calibri"/>
              <a:buChar char="➢"/>
            </a:pPr>
            <a:r>
              <a:rPr lang="en" sz="1200" b="0" i="0" u="none" strike="noStrike" cap="none">
                <a:solidFill>
                  <a:srgbClr val="000000"/>
                </a:solidFill>
                <a:latin typeface="Calibri"/>
                <a:ea typeface="Calibri"/>
                <a:cs typeface="Calibri"/>
                <a:sym typeface="Calibri"/>
              </a:rPr>
              <a:t>predictive analysis of frauds or transactions</a:t>
            </a:r>
            <a:endParaRPr sz="1200" b="0" i="0" u="none" strike="noStrike" cap="none">
              <a:solidFill>
                <a:srgbClr val="000000"/>
              </a:solidFill>
              <a:latin typeface="Calibri"/>
              <a:ea typeface="Calibri"/>
              <a:cs typeface="Calibri"/>
              <a:sym typeface="Calibri"/>
            </a:endParaRPr>
          </a:p>
          <a:p>
            <a:pPr marL="457200" marR="0" lvl="0" indent="-298450" algn="l" rtl="0">
              <a:lnSpc>
                <a:spcPct val="100000"/>
              </a:lnSpc>
              <a:spcBef>
                <a:spcPts val="0"/>
              </a:spcBef>
              <a:spcAft>
                <a:spcPts val="0"/>
              </a:spcAft>
              <a:buClr>
                <a:srgbClr val="000000"/>
              </a:buClr>
              <a:buSzPts val="1100"/>
              <a:buFont typeface="Calibri"/>
              <a:buChar char="➢"/>
            </a:pPr>
            <a:r>
              <a:rPr lang="en" sz="1200" b="0" i="0" u="none" strike="noStrike" cap="none">
                <a:solidFill>
                  <a:srgbClr val="000000"/>
                </a:solidFill>
                <a:latin typeface="Calibri"/>
                <a:ea typeface="Calibri"/>
                <a:cs typeface="Calibri"/>
                <a:sym typeface="Calibri"/>
              </a:rPr>
              <a:t>Enhance efficiencies of market or competitive product analysis helping in enhancing product quality.</a:t>
            </a:r>
            <a:endParaRPr sz="1200" b="0" i="0" u="none" strike="noStrike" cap="none">
              <a:solidFill>
                <a:srgbClr val="000000"/>
              </a:solidFill>
              <a:latin typeface="Calibri"/>
              <a:ea typeface="Calibri"/>
              <a:cs typeface="Calibri"/>
              <a:sym typeface="Calibri"/>
            </a:endParaRPr>
          </a:p>
        </p:txBody>
      </p:sp>
      <p:pic>
        <p:nvPicPr>
          <p:cNvPr id="89" name="Google Shape;89;p4"/>
          <p:cNvPicPr preferRelativeResize="0"/>
          <p:nvPr/>
        </p:nvPicPr>
        <p:blipFill rotWithShape="1">
          <a:blip r:embed="rId4">
            <a:alphaModFix/>
          </a:blip>
          <a:srcRect l="48410"/>
          <a:stretch/>
        </p:blipFill>
        <p:spPr>
          <a:xfrm>
            <a:off x="8265775" y="430075"/>
            <a:ext cx="717875" cy="265725"/>
          </a:xfrm>
          <a:prstGeom prst="rect">
            <a:avLst/>
          </a:prstGeom>
          <a:noFill/>
          <a:ln>
            <a:noFill/>
          </a:ln>
        </p:spPr>
      </p:pic>
      <p:sp>
        <p:nvSpPr>
          <p:cNvPr id="90" name="Google Shape;90;p4"/>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
        <p:cNvGrpSpPr/>
        <p:nvPr/>
      </p:nvGrpSpPr>
      <p:grpSpPr>
        <a:xfrm>
          <a:off x="0" y="0"/>
          <a:ext cx="0" cy="0"/>
          <a:chOff x="0" y="0"/>
          <a:chExt cx="0" cy="0"/>
        </a:xfrm>
      </p:grpSpPr>
      <p:sp>
        <p:nvSpPr>
          <p:cNvPr id="95" name="Google Shape;95;p5"/>
          <p:cNvSpPr txBox="1"/>
          <p:nvPr/>
        </p:nvSpPr>
        <p:spPr>
          <a:xfrm>
            <a:off x="172775" y="0"/>
            <a:ext cx="639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2800" b="0" i="0" u="none" strike="noStrike" cap="none">
                <a:solidFill>
                  <a:srgbClr val="073763"/>
                </a:solidFill>
                <a:latin typeface="Calibri"/>
                <a:ea typeface="Calibri"/>
                <a:cs typeface="Calibri"/>
                <a:sym typeface="Calibri"/>
              </a:rPr>
              <a:t>Potential value addition</a:t>
            </a:r>
            <a:endParaRPr sz="2800" b="0" i="0" u="none" strike="noStrike" cap="none">
              <a:solidFill>
                <a:srgbClr val="073763"/>
              </a:solidFill>
              <a:latin typeface="Calibri"/>
              <a:ea typeface="Calibri"/>
              <a:cs typeface="Calibri"/>
              <a:sym typeface="Calibri"/>
            </a:endParaRPr>
          </a:p>
        </p:txBody>
      </p:sp>
      <p:sp>
        <p:nvSpPr>
          <p:cNvPr id="96" name="Google Shape;96;p5"/>
          <p:cNvSpPr txBox="1"/>
          <p:nvPr/>
        </p:nvSpPr>
        <p:spPr>
          <a:xfrm>
            <a:off x="533403" y="1647750"/>
            <a:ext cx="1993200" cy="17547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Customer profiling</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Customer segmentation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Acquisition Strategy</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Next best action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Retention, Renewal, Lapse prediction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Customer Experience</a:t>
            </a:r>
            <a:endParaRPr sz="1200" b="0" i="0" u="none" strike="noStrike" cap="none">
              <a:solidFill>
                <a:srgbClr val="000000"/>
              </a:solidFill>
              <a:latin typeface="Calibri"/>
              <a:ea typeface="Calibri"/>
              <a:cs typeface="Calibri"/>
              <a:sym typeface="Calibri"/>
            </a:endParaRPr>
          </a:p>
        </p:txBody>
      </p:sp>
      <p:sp>
        <p:nvSpPr>
          <p:cNvPr id="97" name="Google Shape;97;p5"/>
          <p:cNvSpPr txBox="1"/>
          <p:nvPr/>
        </p:nvSpPr>
        <p:spPr>
          <a:xfrm>
            <a:off x="2475625" y="1647750"/>
            <a:ext cx="1984500" cy="21396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Performance</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Supplier analytics and Segmentation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Sales Lead</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Pipeline Forecasting</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Producer Retention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Web Journey / Omnichannel Effectiveness</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Channel Optimization</a:t>
            </a:r>
            <a:endParaRPr sz="1200" b="0" i="0" u="none" strike="noStrike" cap="none">
              <a:solidFill>
                <a:srgbClr val="000000"/>
              </a:solidFill>
              <a:latin typeface="Calibri"/>
              <a:ea typeface="Calibri"/>
              <a:cs typeface="Calibri"/>
              <a:sym typeface="Calibri"/>
            </a:endParaRPr>
          </a:p>
        </p:txBody>
      </p:sp>
      <p:sp>
        <p:nvSpPr>
          <p:cNvPr id="98" name="Google Shape;98;p5"/>
          <p:cNvSpPr txBox="1"/>
          <p:nvPr/>
        </p:nvSpPr>
        <p:spPr>
          <a:xfrm>
            <a:off x="6405625" y="1647750"/>
            <a:ext cx="2132700" cy="15546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Exposure / Policy level Pricing</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Segmentation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Real Time Price Optimization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Pricing Elasticity</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Competitive Pricing</a:t>
            </a:r>
            <a:endParaRPr sz="1200" b="0" i="0" u="none" strike="noStrike" cap="none">
              <a:solidFill>
                <a:srgbClr val="000000"/>
              </a:solidFill>
              <a:latin typeface="Calibri"/>
              <a:ea typeface="Calibri"/>
              <a:cs typeface="Calibri"/>
              <a:sym typeface="Calibri"/>
            </a:endParaRPr>
          </a:p>
        </p:txBody>
      </p:sp>
      <p:sp>
        <p:nvSpPr>
          <p:cNvPr id="99" name="Google Shape;99;p5"/>
          <p:cNvSpPr txBox="1"/>
          <p:nvPr/>
        </p:nvSpPr>
        <p:spPr>
          <a:xfrm>
            <a:off x="4484988" y="1647750"/>
            <a:ext cx="2083200" cy="27090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New Product Development</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Portfolio Management</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Underwriting Risk Selection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Product Analysis</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Loss Control</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Optimising Underwriting Cycle</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Automated Rules Engine</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Market and Competitive Research</a:t>
            </a:r>
            <a:endParaRPr sz="1200" b="0" i="0" u="none" strike="noStrike" cap="none">
              <a:solidFill>
                <a:srgbClr val="000000"/>
              </a:solidFill>
              <a:latin typeface="Calibri"/>
              <a:ea typeface="Calibri"/>
              <a:cs typeface="Calibri"/>
              <a:sym typeface="Calibri"/>
            </a:endParaRPr>
          </a:p>
        </p:txBody>
      </p:sp>
      <p:sp>
        <p:nvSpPr>
          <p:cNvPr id="100" name="Google Shape;100;p5"/>
          <p:cNvSpPr/>
          <p:nvPr/>
        </p:nvSpPr>
        <p:spPr>
          <a:xfrm>
            <a:off x="779225" y="1023000"/>
            <a:ext cx="1585200" cy="4461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Customer</a:t>
            </a:r>
            <a:endParaRPr sz="1400" b="1" i="0" u="none" strike="noStrike" cap="none">
              <a:solidFill>
                <a:schemeClr val="dk1"/>
              </a:solidFill>
              <a:latin typeface="Calibri"/>
              <a:ea typeface="Calibri"/>
              <a:cs typeface="Calibri"/>
              <a:sym typeface="Calibri"/>
            </a:endParaRPr>
          </a:p>
        </p:txBody>
      </p:sp>
      <p:sp>
        <p:nvSpPr>
          <p:cNvPr id="101" name="Google Shape;101;p5"/>
          <p:cNvSpPr/>
          <p:nvPr/>
        </p:nvSpPr>
        <p:spPr>
          <a:xfrm>
            <a:off x="2737413" y="1023000"/>
            <a:ext cx="1585200" cy="4461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Distribution</a:t>
            </a:r>
            <a:endParaRPr sz="1400" b="1" i="0" u="none" strike="noStrike" cap="none">
              <a:solidFill>
                <a:schemeClr val="dk1"/>
              </a:solidFill>
              <a:latin typeface="Calibri"/>
              <a:ea typeface="Calibri"/>
              <a:cs typeface="Calibri"/>
              <a:sym typeface="Calibri"/>
            </a:endParaRPr>
          </a:p>
        </p:txBody>
      </p:sp>
      <p:sp>
        <p:nvSpPr>
          <p:cNvPr id="102" name="Google Shape;102;p5"/>
          <p:cNvSpPr/>
          <p:nvPr/>
        </p:nvSpPr>
        <p:spPr>
          <a:xfrm>
            <a:off x="4733163" y="1023000"/>
            <a:ext cx="1585200" cy="4461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 Product</a:t>
            </a:r>
            <a:endParaRPr sz="1400" b="1" i="0" u="none" strike="noStrike" cap="none">
              <a:solidFill>
                <a:schemeClr val="dk1"/>
              </a:solidFill>
              <a:latin typeface="Calibri"/>
              <a:ea typeface="Calibri"/>
              <a:cs typeface="Calibri"/>
              <a:sym typeface="Calibri"/>
            </a:endParaRPr>
          </a:p>
        </p:txBody>
      </p:sp>
      <p:sp>
        <p:nvSpPr>
          <p:cNvPr id="103" name="Google Shape;103;p5"/>
          <p:cNvSpPr/>
          <p:nvPr/>
        </p:nvSpPr>
        <p:spPr>
          <a:xfrm>
            <a:off x="6679375" y="1023000"/>
            <a:ext cx="1585200" cy="4461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Pricing</a:t>
            </a:r>
            <a:endParaRPr sz="1400" b="1" i="0" u="none" strike="noStrike" cap="none">
              <a:solidFill>
                <a:schemeClr val="dk1"/>
              </a:solidFill>
              <a:latin typeface="Calibri"/>
              <a:ea typeface="Calibri"/>
              <a:cs typeface="Calibri"/>
              <a:sym typeface="Calibri"/>
            </a:endParaRPr>
          </a:p>
        </p:txBody>
      </p:sp>
      <p:cxnSp>
        <p:nvCxnSpPr>
          <p:cNvPr id="104" name="Google Shape;104;p5"/>
          <p:cNvCxnSpPr/>
          <p:nvPr/>
        </p:nvCxnSpPr>
        <p:spPr>
          <a:xfrm>
            <a:off x="4484988" y="1647750"/>
            <a:ext cx="0" cy="2879800"/>
          </a:xfrm>
          <a:prstGeom prst="straightConnector1">
            <a:avLst/>
          </a:prstGeom>
          <a:noFill/>
          <a:ln w="9525" cap="flat" cmpd="sng">
            <a:solidFill>
              <a:schemeClr val="dk2"/>
            </a:solidFill>
            <a:prstDash val="solid"/>
            <a:round/>
            <a:headEnd type="none" w="sm" len="sm"/>
            <a:tailEnd type="none" w="sm" len="sm"/>
          </a:ln>
        </p:spPr>
      </p:cxnSp>
      <p:sp>
        <p:nvSpPr>
          <p:cNvPr id="105" name="Google Shape;105;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cxnSp>
        <p:nvCxnSpPr>
          <p:cNvPr id="106" name="Google Shape;106;p5"/>
          <p:cNvCxnSpPr/>
          <p:nvPr/>
        </p:nvCxnSpPr>
        <p:spPr>
          <a:xfrm>
            <a:off x="6480038" y="1647750"/>
            <a:ext cx="0" cy="2841700"/>
          </a:xfrm>
          <a:prstGeom prst="straightConnector1">
            <a:avLst/>
          </a:prstGeom>
          <a:noFill/>
          <a:ln w="9525" cap="flat" cmpd="sng">
            <a:solidFill>
              <a:schemeClr val="dk2"/>
            </a:solidFill>
            <a:prstDash val="solid"/>
            <a:round/>
            <a:headEnd type="none" w="sm" len="sm"/>
            <a:tailEnd type="none" w="sm" len="sm"/>
          </a:ln>
        </p:spPr>
      </p:cxnSp>
      <p:cxnSp>
        <p:nvCxnSpPr>
          <p:cNvPr id="107" name="Google Shape;107;p5"/>
          <p:cNvCxnSpPr/>
          <p:nvPr/>
        </p:nvCxnSpPr>
        <p:spPr>
          <a:xfrm>
            <a:off x="2480838" y="1647750"/>
            <a:ext cx="0" cy="2854400"/>
          </a:xfrm>
          <a:prstGeom prst="straightConnector1">
            <a:avLst/>
          </a:prstGeom>
          <a:noFill/>
          <a:ln w="9525" cap="flat" cmpd="sng">
            <a:solidFill>
              <a:schemeClr val="dk2"/>
            </a:solidFill>
            <a:prstDash val="solid"/>
            <a:round/>
            <a:headEnd type="none" w="sm" len="sm"/>
            <a:tailEnd type="none" w="sm" len="sm"/>
          </a:ln>
        </p:spPr>
      </p:cxnSp>
      <p:pic>
        <p:nvPicPr>
          <p:cNvPr id="108" name="Google Shape;108;p5"/>
          <p:cNvPicPr preferRelativeResize="0"/>
          <p:nvPr/>
        </p:nvPicPr>
        <p:blipFill rotWithShape="1">
          <a:blip r:embed="rId3">
            <a:alphaModFix/>
          </a:blip>
          <a:srcRect l="48410"/>
          <a:stretch/>
        </p:blipFill>
        <p:spPr>
          <a:xfrm>
            <a:off x="8265775" y="430075"/>
            <a:ext cx="717875" cy="265725"/>
          </a:xfrm>
          <a:prstGeom prst="rect">
            <a:avLst/>
          </a:prstGeom>
          <a:noFill/>
          <a:ln>
            <a:noFill/>
          </a:ln>
        </p:spPr>
      </p:pic>
      <p:sp>
        <p:nvSpPr>
          <p:cNvPr id="109" name="Google Shape;109;p5"/>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sp>
        <p:nvSpPr>
          <p:cNvPr id="114" name="Google Shape;114;g1674b2257ed_0_240"/>
          <p:cNvSpPr txBox="1"/>
          <p:nvPr/>
        </p:nvSpPr>
        <p:spPr>
          <a:xfrm>
            <a:off x="172775" y="0"/>
            <a:ext cx="639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2800" b="0" i="0" u="none" strike="noStrike" cap="none">
                <a:solidFill>
                  <a:srgbClr val="073763"/>
                </a:solidFill>
                <a:latin typeface="Calibri"/>
                <a:ea typeface="Calibri"/>
                <a:cs typeface="Calibri"/>
                <a:sym typeface="Calibri"/>
              </a:rPr>
              <a:t>ML across businesses</a:t>
            </a:r>
            <a:endParaRPr sz="2800" b="0" i="0" u="none" strike="noStrike" cap="none">
              <a:solidFill>
                <a:srgbClr val="073763"/>
              </a:solidFill>
              <a:latin typeface="Calibri"/>
              <a:ea typeface="Calibri"/>
              <a:cs typeface="Calibri"/>
              <a:sym typeface="Calibri"/>
            </a:endParaRPr>
          </a:p>
        </p:txBody>
      </p:sp>
      <p:sp>
        <p:nvSpPr>
          <p:cNvPr id="115" name="Google Shape;115;g1674b2257ed_0_240"/>
          <p:cNvSpPr txBox="1"/>
          <p:nvPr/>
        </p:nvSpPr>
        <p:spPr>
          <a:xfrm>
            <a:off x="533403" y="1647750"/>
            <a:ext cx="1993200" cy="33864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Auto-pricing</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Pricing optimization</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Product matching</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Marketing campaigns optimization</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Product promotion optimization</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Product replenishment optimization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Customer profiling</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Customer segmentation</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Predicting inventory</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Similar products</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Recommendation engines</a:t>
            </a:r>
            <a:endParaRPr sz="1200" b="0" i="0" u="none" strike="noStrike" cap="none">
              <a:solidFill>
                <a:srgbClr val="000000"/>
              </a:solidFill>
              <a:latin typeface="Calibri"/>
              <a:ea typeface="Calibri"/>
              <a:cs typeface="Calibri"/>
              <a:sym typeface="Calibri"/>
            </a:endParaRPr>
          </a:p>
        </p:txBody>
      </p:sp>
      <p:sp>
        <p:nvSpPr>
          <p:cNvPr id="116" name="Google Shape;116;g1674b2257ed_0_240"/>
          <p:cNvSpPr txBox="1"/>
          <p:nvPr/>
        </p:nvSpPr>
        <p:spPr>
          <a:xfrm>
            <a:off x="2475625" y="1647750"/>
            <a:ext cx="1984500" cy="29862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Algorithmic trading</a:t>
            </a:r>
            <a:endParaRPr sz="1200" b="0" i="0" u="none" strike="noStrike" cap="none">
              <a:solidFill>
                <a:srgbClr val="000000"/>
              </a:solidFill>
              <a:latin typeface="Calibri"/>
              <a:ea typeface="Calibri"/>
              <a:cs typeface="Calibri"/>
              <a:sym typeface="Calibri"/>
            </a:endParaRPr>
          </a:p>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Making investment predictions</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Fraud detection and prevention</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Portfolio management </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Loan underwriting</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Process automation</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Customer data management</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Decision-making</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Customer service level Improvement (Chat bots)</a:t>
            </a:r>
            <a:endParaRPr sz="1200" b="0" i="0" u="none" strike="noStrike" cap="none">
              <a:solidFill>
                <a:srgbClr val="000000"/>
              </a:solidFill>
              <a:latin typeface="Calibri"/>
              <a:ea typeface="Calibri"/>
              <a:cs typeface="Calibri"/>
              <a:sym typeface="Calibri"/>
            </a:endParaRPr>
          </a:p>
        </p:txBody>
      </p:sp>
      <p:sp>
        <p:nvSpPr>
          <p:cNvPr id="117" name="Google Shape;117;g1674b2257ed_0_240"/>
          <p:cNvSpPr txBox="1"/>
          <p:nvPr/>
        </p:nvSpPr>
        <p:spPr>
          <a:xfrm>
            <a:off x="6405625" y="1647750"/>
            <a:ext cx="2132700" cy="24165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Predictive maintenance</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Grid management</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Demand and load forecasting</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Reduced energy consumption</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Reliable renewable energy forecasts</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Energy source exploration</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Optimize prices through better trading</a:t>
            </a:r>
            <a:endParaRPr sz="1200" b="0" i="0" u="none" strike="noStrike" cap="none">
              <a:solidFill>
                <a:srgbClr val="000000"/>
              </a:solidFill>
              <a:latin typeface="Calibri"/>
              <a:ea typeface="Calibri"/>
              <a:cs typeface="Calibri"/>
              <a:sym typeface="Calibri"/>
            </a:endParaRPr>
          </a:p>
        </p:txBody>
      </p:sp>
      <p:sp>
        <p:nvSpPr>
          <p:cNvPr id="118" name="Google Shape;118;g1674b2257ed_0_240"/>
          <p:cNvSpPr txBox="1"/>
          <p:nvPr/>
        </p:nvSpPr>
        <p:spPr>
          <a:xfrm>
            <a:off x="4484988" y="1647750"/>
            <a:ext cx="2083200" cy="27861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Calibri"/>
              <a:buChar char="✔"/>
            </a:pPr>
            <a:r>
              <a:rPr lang="en" sz="1200" b="0" i="0" u="none" strike="noStrike" cap="none">
                <a:solidFill>
                  <a:srgbClr val="000000"/>
                </a:solidFill>
                <a:latin typeface="Calibri"/>
                <a:ea typeface="Calibri"/>
                <a:cs typeface="Calibri"/>
                <a:sym typeface="Calibri"/>
              </a:rPr>
              <a:t>Personalized medicine</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Detecting fraud in healthcare claims</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Identifying diseases and Diagnosis</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Medical imaging diagnosis</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Machine learning-based behavioral modification</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Smart health records</a:t>
            </a:r>
            <a:endParaRPr sz="1200" b="0" i="0" u="none" strike="noStrike" cap="none">
              <a:solidFill>
                <a:srgbClr val="000000"/>
              </a:solidFill>
              <a:latin typeface="Calibri"/>
              <a:ea typeface="Calibri"/>
              <a:cs typeface="Calibri"/>
              <a:sym typeface="Calibri"/>
            </a:endParaRPr>
          </a:p>
          <a:p>
            <a:pPr marL="457200" marR="0" lvl="0" indent="-304800" algn="l" rtl="0">
              <a:lnSpc>
                <a:spcPct val="100000"/>
              </a:lnSpc>
              <a:spcBef>
                <a:spcPts val="0"/>
              </a:spcBef>
              <a:spcAft>
                <a:spcPts val="0"/>
              </a:spcAft>
              <a:buClr>
                <a:srgbClr val="000000"/>
              </a:buClr>
              <a:buSzPts val="1200"/>
              <a:buFont typeface="Calibri"/>
              <a:buChar char="✔"/>
            </a:pPr>
            <a:r>
              <a:rPr lang="en" sz="1200" b="0" i="0" u="none" strike="noStrike" cap="none">
                <a:solidFill>
                  <a:srgbClr val="000000"/>
                </a:solidFill>
                <a:latin typeface="Calibri"/>
                <a:ea typeface="Calibri"/>
                <a:cs typeface="Calibri"/>
                <a:sym typeface="Calibri"/>
              </a:rPr>
              <a:t>Clinical trial and research</a:t>
            </a:r>
            <a:endParaRPr sz="1200" b="0" i="0" u="none" strike="noStrike" cap="none">
              <a:solidFill>
                <a:srgbClr val="000000"/>
              </a:solidFill>
              <a:latin typeface="Calibri"/>
              <a:ea typeface="Calibri"/>
              <a:cs typeface="Calibri"/>
              <a:sym typeface="Calibri"/>
            </a:endParaRPr>
          </a:p>
        </p:txBody>
      </p:sp>
      <p:sp>
        <p:nvSpPr>
          <p:cNvPr id="119" name="Google Shape;119;g1674b2257ed_0_240"/>
          <p:cNvSpPr/>
          <p:nvPr/>
        </p:nvSpPr>
        <p:spPr>
          <a:xfrm>
            <a:off x="779225" y="1023000"/>
            <a:ext cx="1585200" cy="4461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Retail</a:t>
            </a:r>
            <a:endParaRPr sz="1400" b="1" i="0" u="none" strike="noStrike" cap="none">
              <a:solidFill>
                <a:schemeClr val="dk1"/>
              </a:solidFill>
              <a:latin typeface="Calibri"/>
              <a:ea typeface="Calibri"/>
              <a:cs typeface="Calibri"/>
              <a:sym typeface="Calibri"/>
            </a:endParaRPr>
          </a:p>
        </p:txBody>
      </p:sp>
      <p:sp>
        <p:nvSpPr>
          <p:cNvPr id="120" name="Google Shape;120;g1674b2257ed_0_240"/>
          <p:cNvSpPr/>
          <p:nvPr/>
        </p:nvSpPr>
        <p:spPr>
          <a:xfrm>
            <a:off x="2737413" y="1023000"/>
            <a:ext cx="1585200" cy="4461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Finance</a:t>
            </a:r>
            <a:endParaRPr sz="1400" b="1" i="0" u="none" strike="noStrike" cap="none">
              <a:solidFill>
                <a:schemeClr val="dk1"/>
              </a:solidFill>
              <a:latin typeface="Calibri"/>
              <a:ea typeface="Calibri"/>
              <a:cs typeface="Calibri"/>
              <a:sym typeface="Calibri"/>
            </a:endParaRPr>
          </a:p>
        </p:txBody>
      </p:sp>
      <p:sp>
        <p:nvSpPr>
          <p:cNvPr id="121" name="Google Shape;121;g1674b2257ed_0_240"/>
          <p:cNvSpPr/>
          <p:nvPr/>
        </p:nvSpPr>
        <p:spPr>
          <a:xfrm>
            <a:off x="4733163" y="1023000"/>
            <a:ext cx="1585200" cy="4461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 Healthcare</a:t>
            </a:r>
            <a:endParaRPr sz="1400" b="1" i="0" u="none" strike="noStrike" cap="none">
              <a:solidFill>
                <a:schemeClr val="dk1"/>
              </a:solidFill>
              <a:latin typeface="Calibri"/>
              <a:ea typeface="Calibri"/>
              <a:cs typeface="Calibri"/>
              <a:sym typeface="Calibri"/>
            </a:endParaRPr>
          </a:p>
        </p:txBody>
      </p:sp>
      <p:sp>
        <p:nvSpPr>
          <p:cNvPr id="122" name="Google Shape;122;g1674b2257ed_0_240"/>
          <p:cNvSpPr/>
          <p:nvPr/>
        </p:nvSpPr>
        <p:spPr>
          <a:xfrm>
            <a:off x="6679375" y="1023000"/>
            <a:ext cx="1585200" cy="4461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a:ea typeface="Calibri"/>
                <a:cs typeface="Calibri"/>
                <a:sym typeface="Calibri"/>
              </a:rPr>
              <a:t>Energy</a:t>
            </a:r>
            <a:endParaRPr sz="1400" b="1" i="0" u="none" strike="noStrike" cap="none">
              <a:solidFill>
                <a:schemeClr val="dk1"/>
              </a:solidFill>
              <a:latin typeface="Calibri"/>
              <a:ea typeface="Calibri"/>
              <a:cs typeface="Calibri"/>
              <a:sym typeface="Calibri"/>
            </a:endParaRPr>
          </a:p>
        </p:txBody>
      </p:sp>
      <p:cxnSp>
        <p:nvCxnSpPr>
          <p:cNvPr id="123" name="Google Shape;123;g1674b2257ed_0_240"/>
          <p:cNvCxnSpPr/>
          <p:nvPr/>
        </p:nvCxnSpPr>
        <p:spPr>
          <a:xfrm>
            <a:off x="4484988" y="1647750"/>
            <a:ext cx="0" cy="2879700"/>
          </a:xfrm>
          <a:prstGeom prst="straightConnector1">
            <a:avLst/>
          </a:prstGeom>
          <a:noFill/>
          <a:ln w="9525" cap="flat" cmpd="sng">
            <a:solidFill>
              <a:schemeClr val="dk2"/>
            </a:solidFill>
            <a:prstDash val="solid"/>
            <a:round/>
            <a:headEnd type="none" w="sm" len="sm"/>
            <a:tailEnd type="none" w="sm" len="sm"/>
          </a:ln>
        </p:spPr>
      </p:cxnSp>
      <p:sp>
        <p:nvSpPr>
          <p:cNvPr id="124" name="Google Shape;124;g1674b2257ed_0_24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p:cxnSp>
        <p:nvCxnSpPr>
          <p:cNvPr id="125" name="Google Shape;125;g1674b2257ed_0_240"/>
          <p:cNvCxnSpPr/>
          <p:nvPr/>
        </p:nvCxnSpPr>
        <p:spPr>
          <a:xfrm>
            <a:off x="6480038" y="1647750"/>
            <a:ext cx="0" cy="2841600"/>
          </a:xfrm>
          <a:prstGeom prst="straightConnector1">
            <a:avLst/>
          </a:prstGeom>
          <a:noFill/>
          <a:ln w="9525" cap="flat" cmpd="sng">
            <a:solidFill>
              <a:schemeClr val="dk2"/>
            </a:solidFill>
            <a:prstDash val="solid"/>
            <a:round/>
            <a:headEnd type="none" w="sm" len="sm"/>
            <a:tailEnd type="none" w="sm" len="sm"/>
          </a:ln>
        </p:spPr>
      </p:cxnSp>
      <p:cxnSp>
        <p:nvCxnSpPr>
          <p:cNvPr id="126" name="Google Shape;126;g1674b2257ed_0_240"/>
          <p:cNvCxnSpPr/>
          <p:nvPr/>
        </p:nvCxnSpPr>
        <p:spPr>
          <a:xfrm>
            <a:off x="2480838" y="1647750"/>
            <a:ext cx="0" cy="2854500"/>
          </a:xfrm>
          <a:prstGeom prst="straightConnector1">
            <a:avLst/>
          </a:prstGeom>
          <a:noFill/>
          <a:ln w="9525" cap="flat" cmpd="sng">
            <a:solidFill>
              <a:schemeClr val="dk2"/>
            </a:solidFill>
            <a:prstDash val="solid"/>
            <a:round/>
            <a:headEnd type="none" w="sm" len="sm"/>
            <a:tailEnd type="none" w="sm" len="sm"/>
          </a:ln>
        </p:spPr>
      </p:cxnSp>
      <p:pic>
        <p:nvPicPr>
          <p:cNvPr id="127" name="Google Shape;127;g1674b2257ed_0_240"/>
          <p:cNvPicPr preferRelativeResize="0"/>
          <p:nvPr/>
        </p:nvPicPr>
        <p:blipFill rotWithShape="1">
          <a:blip r:embed="rId3">
            <a:alphaModFix/>
          </a:blip>
          <a:srcRect l="48410"/>
          <a:stretch/>
        </p:blipFill>
        <p:spPr>
          <a:xfrm>
            <a:off x="8265775" y="430075"/>
            <a:ext cx="717875" cy="265725"/>
          </a:xfrm>
          <a:prstGeom prst="rect">
            <a:avLst/>
          </a:prstGeom>
          <a:noFill/>
          <a:ln>
            <a:noFill/>
          </a:ln>
        </p:spPr>
      </p:pic>
      <p:sp>
        <p:nvSpPr>
          <p:cNvPr id="128" name="Google Shape;128;g1674b2257ed_0_240"/>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
        <p:cNvGrpSpPr/>
        <p:nvPr/>
      </p:nvGrpSpPr>
      <p:grpSpPr>
        <a:xfrm>
          <a:off x="0" y="0"/>
          <a:ext cx="0" cy="0"/>
          <a:chOff x="0" y="0"/>
          <a:chExt cx="0" cy="0"/>
        </a:xfrm>
      </p:grpSpPr>
      <p:sp>
        <p:nvSpPr>
          <p:cNvPr id="133" name="Google Shape;133;g1661c750b19_0_2"/>
          <p:cNvSpPr txBox="1"/>
          <p:nvPr/>
        </p:nvSpPr>
        <p:spPr>
          <a:xfrm>
            <a:off x="158075" y="25359"/>
            <a:ext cx="639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800" b="0" i="0" u="none" strike="noStrike" cap="none">
                <a:solidFill>
                  <a:srgbClr val="073763"/>
                </a:solidFill>
                <a:latin typeface="Calibri"/>
                <a:ea typeface="Calibri"/>
                <a:cs typeface="Calibri"/>
                <a:sym typeface="Calibri"/>
              </a:rPr>
              <a:t>Approach at FlairMinds </a:t>
            </a:r>
            <a:endParaRPr sz="2800" b="0" i="0" u="none" strike="noStrike" cap="none">
              <a:solidFill>
                <a:srgbClr val="073763"/>
              </a:solidFill>
              <a:latin typeface="Calibri"/>
              <a:ea typeface="Calibri"/>
              <a:cs typeface="Calibri"/>
              <a:sym typeface="Calibri"/>
            </a:endParaRPr>
          </a:p>
        </p:txBody>
      </p:sp>
      <p:sp>
        <p:nvSpPr>
          <p:cNvPr id="134" name="Google Shape;134;g1661c750b19_0_2"/>
          <p:cNvSpPr txBox="1">
            <a:spLocks noGrp="1"/>
          </p:cNvSpPr>
          <p:nvPr>
            <p:ph type="sldNum" idx="12"/>
          </p:nvPr>
        </p:nvSpPr>
        <p:spPr>
          <a:xfrm>
            <a:off x="8490250" y="47499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grpSp>
        <p:nvGrpSpPr>
          <p:cNvPr id="135" name="Google Shape;135;g1661c750b19_0_2"/>
          <p:cNvGrpSpPr/>
          <p:nvPr/>
        </p:nvGrpSpPr>
        <p:grpSpPr>
          <a:xfrm>
            <a:off x="268799" y="2538924"/>
            <a:ext cx="476150" cy="516742"/>
            <a:chOff x="968948" y="2733413"/>
            <a:chExt cx="581025" cy="676275"/>
          </a:xfrm>
        </p:grpSpPr>
        <p:pic>
          <p:nvPicPr>
            <p:cNvPr id="136" name="Google Shape;136;g1661c750b19_0_2"/>
            <p:cNvPicPr preferRelativeResize="0"/>
            <p:nvPr/>
          </p:nvPicPr>
          <p:blipFill rotWithShape="1">
            <a:blip r:embed="rId3">
              <a:alphaModFix/>
            </a:blip>
            <a:srcRect/>
            <a:stretch/>
          </p:blipFill>
          <p:spPr>
            <a:xfrm>
              <a:off x="968948" y="2733413"/>
              <a:ext cx="581025" cy="676275"/>
            </a:xfrm>
            <a:prstGeom prst="rect">
              <a:avLst/>
            </a:prstGeom>
            <a:noFill/>
            <a:ln>
              <a:noFill/>
            </a:ln>
          </p:spPr>
        </p:pic>
        <p:sp>
          <p:nvSpPr>
            <p:cNvPr id="137" name="Google Shape;137;g1661c750b19_0_2"/>
            <p:cNvSpPr txBox="1"/>
            <p:nvPr/>
          </p:nvSpPr>
          <p:spPr>
            <a:xfrm>
              <a:off x="1014508" y="2990052"/>
              <a:ext cx="402900" cy="16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595959"/>
                  </a:solidFill>
                  <a:latin typeface="Quattrocento Sans"/>
                  <a:ea typeface="Quattrocento Sans"/>
                  <a:cs typeface="Quattrocento Sans"/>
                  <a:sym typeface="Quattrocento Sans"/>
                </a:rPr>
                <a:t>CSV</a:t>
              </a:r>
              <a:endParaRPr sz="800" b="0" i="0" u="none" strike="noStrike" cap="none">
                <a:solidFill>
                  <a:srgbClr val="595959"/>
                </a:solidFill>
                <a:latin typeface="Quattrocento Sans"/>
                <a:ea typeface="Quattrocento Sans"/>
                <a:cs typeface="Quattrocento Sans"/>
                <a:sym typeface="Quattrocento Sans"/>
              </a:endParaRPr>
            </a:p>
          </p:txBody>
        </p:sp>
      </p:grpSp>
      <p:grpSp>
        <p:nvGrpSpPr>
          <p:cNvPr id="138" name="Google Shape;138;g1661c750b19_0_2"/>
          <p:cNvGrpSpPr/>
          <p:nvPr/>
        </p:nvGrpSpPr>
        <p:grpSpPr>
          <a:xfrm>
            <a:off x="268799" y="3106326"/>
            <a:ext cx="476150" cy="516742"/>
            <a:chOff x="968948" y="3621023"/>
            <a:chExt cx="581025" cy="676275"/>
          </a:xfrm>
        </p:grpSpPr>
        <p:pic>
          <p:nvPicPr>
            <p:cNvPr id="139" name="Google Shape;139;g1661c750b19_0_2"/>
            <p:cNvPicPr preferRelativeResize="0"/>
            <p:nvPr/>
          </p:nvPicPr>
          <p:blipFill rotWithShape="1">
            <a:blip r:embed="rId3">
              <a:alphaModFix/>
            </a:blip>
            <a:srcRect/>
            <a:stretch/>
          </p:blipFill>
          <p:spPr>
            <a:xfrm>
              <a:off x="968948" y="3621023"/>
              <a:ext cx="581025" cy="676275"/>
            </a:xfrm>
            <a:prstGeom prst="rect">
              <a:avLst/>
            </a:prstGeom>
            <a:noFill/>
            <a:ln>
              <a:noFill/>
            </a:ln>
          </p:spPr>
        </p:pic>
        <p:sp>
          <p:nvSpPr>
            <p:cNvPr id="140" name="Google Shape;140;g1661c750b19_0_2"/>
            <p:cNvSpPr txBox="1"/>
            <p:nvPr/>
          </p:nvSpPr>
          <p:spPr>
            <a:xfrm>
              <a:off x="1014508" y="3882604"/>
              <a:ext cx="402900" cy="16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595959"/>
                  </a:solidFill>
                  <a:latin typeface="Quattrocento Sans"/>
                  <a:ea typeface="Quattrocento Sans"/>
                  <a:cs typeface="Quattrocento Sans"/>
                  <a:sym typeface="Quattrocento Sans"/>
                </a:rPr>
                <a:t>Excel</a:t>
              </a:r>
              <a:endParaRPr sz="800" b="0" i="0" u="none" strike="noStrike" cap="none">
                <a:solidFill>
                  <a:srgbClr val="595959"/>
                </a:solidFill>
                <a:latin typeface="Quattrocento Sans"/>
                <a:ea typeface="Quattrocento Sans"/>
                <a:cs typeface="Quattrocento Sans"/>
                <a:sym typeface="Quattrocento Sans"/>
              </a:endParaRPr>
            </a:p>
          </p:txBody>
        </p:sp>
      </p:grpSp>
      <p:grpSp>
        <p:nvGrpSpPr>
          <p:cNvPr id="141" name="Google Shape;141;g1661c750b19_0_2"/>
          <p:cNvGrpSpPr/>
          <p:nvPr/>
        </p:nvGrpSpPr>
        <p:grpSpPr>
          <a:xfrm>
            <a:off x="268800" y="3668074"/>
            <a:ext cx="476150" cy="516742"/>
            <a:chOff x="968948" y="4496371"/>
            <a:chExt cx="581025" cy="676275"/>
          </a:xfrm>
        </p:grpSpPr>
        <p:pic>
          <p:nvPicPr>
            <p:cNvPr id="142" name="Google Shape;142;g1661c750b19_0_2"/>
            <p:cNvPicPr preferRelativeResize="0"/>
            <p:nvPr/>
          </p:nvPicPr>
          <p:blipFill rotWithShape="1">
            <a:blip r:embed="rId3">
              <a:alphaModFix/>
            </a:blip>
            <a:srcRect/>
            <a:stretch/>
          </p:blipFill>
          <p:spPr>
            <a:xfrm>
              <a:off x="968948" y="4496371"/>
              <a:ext cx="581025" cy="676275"/>
            </a:xfrm>
            <a:prstGeom prst="rect">
              <a:avLst/>
            </a:prstGeom>
            <a:noFill/>
            <a:ln>
              <a:noFill/>
            </a:ln>
          </p:spPr>
        </p:pic>
        <p:sp>
          <p:nvSpPr>
            <p:cNvPr id="143" name="Google Shape;143;g1661c750b19_0_2"/>
            <p:cNvSpPr txBox="1"/>
            <p:nvPr/>
          </p:nvSpPr>
          <p:spPr>
            <a:xfrm>
              <a:off x="1014508" y="4755511"/>
              <a:ext cx="402900" cy="16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595959"/>
                  </a:solidFill>
                  <a:latin typeface="Quattrocento Sans"/>
                  <a:ea typeface="Quattrocento Sans"/>
                  <a:cs typeface="Quattrocento Sans"/>
                  <a:sym typeface="Quattrocento Sans"/>
                </a:rPr>
                <a:t>SQL</a:t>
              </a:r>
              <a:endParaRPr sz="800" b="0" i="0" u="none" strike="noStrike" cap="none">
                <a:solidFill>
                  <a:srgbClr val="595959"/>
                </a:solidFill>
                <a:latin typeface="Quattrocento Sans"/>
                <a:ea typeface="Quattrocento Sans"/>
                <a:cs typeface="Quattrocento Sans"/>
                <a:sym typeface="Quattrocento Sans"/>
              </a:endParaRPr>
            </a:p>
          </p:txBody>
        </p:sp>
      </p:grpSp>
      <p:sp>
        <p:nvSpPr>
          <p:cNvPr id="144" name="Google Shape;144;g1661c750b19_0_2"/>
          <p:cNvSpPr/>
          <p:nvPr/>
        </p:nvSpPr>
        <p:spPr>
          <a:xfrm>
            <a:off x="2747275" y="1406725"/>
            <a:ext cx="2491800" cy="2433300"/>
          </a:xfrm>
          <a:prstGeom prst="ellipse">
            <a:avLst/>
          </a:prstGeom>
          <a:noFill/>
          <a:ln w="9525" cap="flat" cmpd="sng">
            <a:solidFill>
              <a:srgbClr val="45818E"/>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145" name="Google Shape;145;g1661c750b19_0_2"/>
          <p:cNvSpPr/>
          <p:nvPr/>
        </p:nvSpPr>
        <p:spPr>
          <a:xfrm>
            <a:off x="2323417" y="1712470"/>
            <a:ext cx="1189800" cy="642900"/>
          </a:xfrm>
          <a:prstGeom prst="roundRect">
            <a:avLst>
              <a:gd name="adj" fmla="val 16667"/>
            </a:avLst>
          </a:prstGeom>
          <a:solidFill>
            <a:srgbClr val="CCECFF"/>
          </a:solidFill>
          <a:ln w="9525" cap="flat" cmpd="sng">
            <a:solidFill>
              <a:srgbClr val="144E8E"/>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146" name="Google Shape;146;g1661c750b19_0_2"/>
          <p:cNvSpPr txBox="1"/>
          <p:nvPr/>
        </p:nvSpPr>
        <p:spPr>
          <a:xfrm>
            <a:off x="2323417" y="1820437"/>
            <a:ext cx="11898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44E8E"/>
                </a:solidFill>
                <a:latin typeface="Calibri"/>
                <a:ea typeface="Calibri"/>
                <a:cs typeface="Calibri"/>
                <a:sym typeface="Calibri"/>
              </a:rPr>
              <a:t>Data </a:t>
            </a:r>
            <a:endParaRPr sz="19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44E8E"/>
                </a:solidFill>
                <a:latin typeface="Calibri"/>
                <a:ea typeface="Calibri"/>
                <a:cs typeface="Calibri"/>
                <a:sym typeface="Calibri"/>
              </a:rPr>
              <a:t>Preparation</a:t>
            </a:r>
            <a:endParaRPr sz="1200" b="0" i="0" u="none" strike="noStrike" cap="none">
              <a:solidFill>
                <a:srgbClr val="144E8E"/>
              </a:solidFill>
              <a:latin typeface="Calibri"/>
              <a:ea typeface="Calibri"/>
              <a:cs typeface="Calibri"/>
              <a:sym typeface="Calibri"/>
            </a:endParaRPr>
          </a:p>
        </p:txBody>
      </p:sp>
      <p:sp>
        <p:nvSpPr>
          <p:cNvPr id="147" name="Google Shape;147;g1661c750b19_0_2"/>
          <p:cNvSpPr/>
          <p:nvPr/>
        </p:nvSpPr>
        <p:spPr>
          <a:xfrm>
            <a:off x="2323419" y="2967317"/>
            <a:ext cx="1189800" cy="642900"/>
          </a:xfrm>
          <a:prstGeom prst="roundRect">
            <a:avLst>
              <a:gd name="adj" fmla="val 16667"/>
            </a:avLst>
          </a:prstGeom>
          <a:solidFill>
            <a:srgbClr val="CCECFF"/>
          </a:solidFill>
          <a:ln w="9525" cap="flat" cmpd="sng">
            <a:solidFill>
              <a:srgbClr val="144E8E"/>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148" name="Google Shape;148;g1661c750b19_0_2"/>
          <p:cNvSpPr txBox="1"/>
          <p:nvPr/>
        </p:nvSpPr>
        <p:spPr>
          <a:xfrm>
            <a:off x="2323431" y="3119644"/>
            <a:ext cx="11898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44E8E"/>
                </a:solidFill>
                <a:latin typeface="Calibri"/>
                <a:ea typeface="Calibri"/>
                <a:cs typeface="Calibri"/>
                <a:sym typeface="Calibri"/>
              </a:rPr>
              <a:t>ETL and </a:t>
            </a:r>
            <a:endParaRPr sz="19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44E8E"/>
                </a:solidFill>
                <a:latin typeface="Calibri"/>
                <a:ea typeface="Calibri"/>
                <a:cs typeface="Calibri"/>
                <a:sym typeface="Calibri"/>
              </a:rPr>
              <a:t>pre-processing</a:t>
            </a:r>
            <a:endParaRPr sz="1200" b="0" i="0" u="none" strike="noStrike" cap="none">
              <a:solidFill>
                <a:srgbClr val="144E8E"/>
              </a:solidFill>
              <a:latin typeface="Calibri"/>
              <a:ea typeface="Calibri"/>
              <a:cs typeface="Calibri"/>
              <a:sym typeface="Calibri"/>
            </a:endParaRPr>
          </a:p>
        </p:txBody>
      </p:sp>
      <p:sp>
        <p:nvSpPr>
          <p:cNvPr id="149" name="Google Shape;149;g1661c750b19_0_2"/>
          <p:cNvSpPr/>
          <p:nvPr/>
        </p:nvSpPr>
        <p:spPr>
          <a:xfrm>
            <a:off x="4472730" y="1712472"/>
            <a:ext cx="1189800" cy="642900"/>
          </a:xfrm>
          <a:prstGeom prst="roundRect">
            <a:avLst>
              <a:gd name="adj" fmla="val 16667"/>
            </a:avLst>
          </a:prstGeom>
          <a:solidFill>
            <a:srgbClr val="CCECFF"/>
          </a:solidFill>
          <a:ln w="9525" cap="flat" cmpd="sng">
            <a:solidFill>
              <a:srgbClr val="144E8E"/>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150" name="Google Shape;150;g1661c750b19_0_2"/>
          <p:cNvSpPr txBox="1"/>
          <p:nvPr/>
        </p:nvSpPr>
        <p:spPr>
          <a:xfrm>
            <a:off x="4487630" y="1912681"/>
            <a:ext cx="11898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44E8E"/>
                </a:solidFill>
                <a:latin typeface="Quattrocento Sans"/>
                <a:ea typeface="Quattrocento Sans"/>
                <a:cs typeface="Quattrocento Sans"/>
                <a:sym typeface="Quattrocento Sans"/>
              </a:rPr>
              <a:t>Modelisation</a:t>
            </a:r>
            <a:endParaRPr sz="1200" b="0" i="0" u="none" strike="noStrike" cap="none">
              <a:solidFill>
                <a:srgbClr val="144E8E"/>
              </a:solidFill>
              <a:latin typeface="Quattrocento Sans"/>
              <a:ea typeface="Quattrocento Sans"/>
              <a:cs typeface="Quattrocento Sans"/>
              <a:sym typeface="Quattrocento Sans"/>
            </a:endParaRPr>
          </a:p>
        </p:txBody>
      </p:sp>
      <p:sp>
        <p:nvSpPr>
          <p:cNvPr id="151" name="Google Shape;151;g1661c750b19_0_2"/>
          <p:cNvSpPr/>
          <p:nvPr/>
        </p:nvSpPr>
        <p:spPr>
          <a:xfrm>
            <a:off x="4472735" y="2967335"/>
            <a:ext cx="1189800" cy="642900"/>
          </a:xfrm>
          <a:prstGeom prst="roundRect">
            <a:avLst>
              <a:gd name="adj" fmla="val 16667"/>
            </a:avLst>
          </a:prstGeom>
          <a:solidFill>
            <a:srgbClr val="CCECFF"/>
          </a:solidFill>
          <a:ln w="9525" cap="flat" cmpd="sng">
            <a:solidFill>
              <a:srgbClr val="144E8E"/>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2" name="Google Shape;152;g1661c750b19_0_2"/>
          <p:cNvSpPr txBox="1"/>
          <p:nvPr/>
        </p:nvSpPr>
        <p:spPr>
          <a:xfrm>
            <a:off x="4487635" y="3190030"/>
            <a:ext cx="11898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44E8E"/>
                </a:solidFill>
                <a:latin typeface="Calibri"/>
                <a:ea typeface="Calibri"/>
                <a:cs typeface="Calibri"/>
                <a:sym typeface="Calibri"/>
              </a:rPr>
              <a:t>Evaluation</a:t>
            </a:r>
            <a:endParaRPr sz="1200" b="0" i="0" u="none" strike="noStrike" cap="none">
              <a:solidFill>
                <a:srgbClr val="144E8E"/>
              </a:solidFill>
              <a:latin typeface="Calibri"/>
              <a:ea typeface="Calibri"/>
              <a:cs typeface="Calibri"/>
              <a:sym typeface="Calibri"/>
            </a:endParaRPr>
          </a:p>
        </p:txBody>
      </p:sp>
      <p:sp>
        <p:nvSpPr>
          <p:cNvPr id="153" name="Google Shape;153;g1661c750b19_0_2"/>
          <p:cNvSpPr/>
          <p:nvPr/>
        </p:nvSpPr>
        <p:spPr>
          <a:xfrm>
            <a:off x="6770315" y="2962757"/>
            <a:ext cx="1189800" cy="642900"/>
          </a:xfrm>
          <a:prstGeom prst="roundRect">
            <a:avLst>
              <a:gd name="adj" fmla="val 16667"/>
            </a:avLst>
          </a:prstGeom>
          <a:solidFill>
            <a:srgbClr val="CCECFF"/>
          </a:solidFill>
          <a:ln w="9525" cap="flat" cmpd="sng">
            <a:solidFill>
              <a:srgbClr val="144E8E"/>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4" name="Google Shape;154;g1661c750b19_0_2"/>
          <p:cNvSpPr txBox="1"/>
          <p:nvPr/>
        </p:nvSpPr>
        <p:spPr>
          <a:xfrm>
            <a:off x="6782238" y="3203534"/>
            <a:ext cx="11898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44E8E"/>
                </a:solidFill>
                <a:latin typeface="Calibri"/>
                <a:ea typeface="Calibri"/>
                <a:cs typeface="Calibri"/>
                <a:sym typeface="Calibri"/>
              </a:rPr>
              <a:t>Industrialisation </a:t>
            </a:r>
            <a:endParaRPr sz="1900" b="0" i="0" u="none" strike="noStrike" cap="none">
              <a:solidFill>
                <a:srgbClr val="000000"/>
              </a:solidFill>
              <a:latin typeface="Calibri"/>
              <a:ea typeface="Calibri"/>
              <a:cs typeface="Calibri"/>
              <a:sym typeface="Calibri"/>
            </a:endParaRPr>
          </a:p>
        </p:txBody>
      </p:sp>
      <p:pic>
        <p:nvPicPr>
          <p:cNvPr id="155" name="Google Shape;155;g1661c750b19_0_2"/>
          <p:cNvPicPr preferRelativeResize="0"/>
          <p:nvPr/>
        </p:nvPicPr>
        <p:blipFill rotWithShape="1">
          <a:blip r:embed="rId3">
            <a:alphaModFix/>
          </a:blip>
          <a:srcRect/>
          <a:stretch/>
        </p:blipFill>
        <p:spPr>
          <a:xfrm>
            <a:off x="8305298" y="3093608"/>
            <a:ext cx="351266" cy="381189"/>
          </a:xfrm>
          <a:prstGeom prst="rect">
            <a:avLst/>
          </a:prstGeom>
          <a:noFill/>
          <a:ln>
            <a:noFill/>
          </a:ln>
        </p:spPr>
      </p:pic>
      <p:sp>
        <p:nvSpPr>
          <p:cNvPr id="156" name="Google Shape;156;g1661c750b19_0_2"/>
          <p:cNvSpPr txBox="1"/>
          <p:nvPr/>
        </p:nvSpPr>
        <p:spPr>
          <a:xfrm>
            <a:off x="8198795" y="3515691"/>
            <a:ext cx="5643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Calibri"/>
                <a:ea typeface="Calibri"/>
                <a:cs typeface="Calibri"/>
                <a:sym typeface="Calibri"/>
              </a:rPr>
              <a:t>DB with results</a:t>
            </a:r>
            <a:endParaRPr sz="900" b="0" i="0" u="none" strike="noStrike" cap="none">
              <a:solidFill>
                <a:schemeClr val="lt1"/>
              </a:solidFill>
              <a:latin typeface="Calibri"/>
              <a:ea typeface="Calibri"/>
              <a:cs typeface="Calibri"/>
              <a:sym typeface="Calibri"/>
            </a:endParaRPr>
          </a:p>
        </p:txBody>
      </p:sp>
      <p:sp>
        <p:nvSpPr>
          <p:cNvPr id="157" name="Google Shape;157;g1661c750b19_0_2"/>
          <p:cNvSpPr txBox="1"/>
          <p:nvPr/>
        </p:nvSpPr>
        <p:spPr>
          <a:xfrm>
            <a:off x="1103325" y="3412065"/>
            <a:ext cx="1120500" cy="738900"/>
          </a:xfrm>
          <a:prstGeom prst="rect">
            <a:avLst/>
          </a:prstGeom>
          <a:noFill/>
          <a:ln>
            <a:noFill/>
          </a:ln>
        </p:spPr>
        <p:txBody>
          <a:bodyPr spcFirstLastPara="1" wrap="square" lIns="0" tIns="0" rIns="0" bIns="0" anchor="t" anchorCtr="0">
            <a:spAutoFit/>
          </a:bodyPr>
          <a:lstStyle/>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Extract Transform and Load the different data sources</a:t>
            </a:r>
            <a:endParaRPr sz="800" b="0" i="0" u="none" strike="noStrike" cap="none">
              <a:solidFill>
                <a:srgbClr val="000000"/>
              </a:solidFill>
              <a:latin typeface="Calibri"/>
              <a:ea typeface="Calibri"/>
              <a:cs typeface="Calibri"/>
              <a:sym typeface="Calibri"/>
            </a:endParaRPr>
          </a:p>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Determine the schema and data structure</a:t>
            </a:r>
            <a:endParaRPr sz="800" b="0" i="0" u="none" strike="noStrike" cap="none">
              <a:solidFill>
                <a:srgbClr val="000000"/>
              </a:solidFill>
              <a:latin typeface="Calibri"/>
              <a:ea typeface="Calibri"/>
              <a:cs typeface="Calibri"/>
              <a:sym typeface="Calibri"/>
            </a:endParaRPr>
          </a:p>
        </p:txBody>
      </p:sp>
      <p:sp>
        <p:nvSpPr>
          <p:cNvPr id="158" name="Google Shape;158;g1661c750b19_0_2"/>
          <p:cNvSpPr txBox="1"/>
          <p:nvPr/>
        </p:nvSpPr>
        <p:spPr>
          <a:xfrm>
            <a:off x="2370944" y="3748810"/>
            <a:ext cx="1313100" cy="246300"/>
          </a:xfrm>
          <a:prstGeom prst="rect">
            <a:avLst/>
          </a:prstGeom>
          <a:noFill/>
          <a:ln>
            <a:noFill/>
          </a:ln>
        </p:spPr>
        <p:txBody>
          <a:bodyPr spcFirstLastPara="1" wrap="square" lIns="0" tIns="0" rIns="0" bIns="0" anchor="t" anchorCtr="0">
            <a:spAutoFit/>
          </a:bodyPr>
          <a:lstStyle/>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Analysis of the existent</a:t>
            </a:r>
            <a:endParaRPr sz="1900" b="0" i="0" u="none" strike="noStrike" cap="none">
              <a:solidFill>
                <a:srgbClr val="000000"/>
              </a:solidFill>
              <a:latin typeface="Calibri"/>
              <a:ea typeface="Calibri"/>
              <a:cs typeface="Calibri"/>
              <a:sym typeface="Calibri"/>
            </a:endParaRPr>
          </a:p>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Evaluate the data quality</a:t>
            </a:r>
            <a:endParaRPr sz="800" b="0" i="0" u="none" strike="noStrike" cap="none">
              <a:solidFill>
                <a:srgbClr val="000000"/>
              </a:solidFill>
              <a:latin typeface="Calibri"/>
              <a:ea typeface="Calibri"/>
              <a:cs typeface="Calibri"/>
              <a:sym typeface="Calibri"/>
            </a:endParaRPr>
          </a:p>
        </p:txBody>
      </p:sp>
      <p:sp>
        <p:nvSpPr>
          <p:cNvPr id="159" name="Google Shape;159;g1661c750b19_0_2"/>
          <p:cNvSpPr txBox="1"/>
          <p:nvPr/>
        </p:nvSpPr>
        <p:spPr>
          <a:xfrm>
            <a:off x="2391611" y="1324190"/>
            <a:ext cx="1750200" cy="246300"/>
          </a:xfrm>
          <a:prstGeom prst="rect">
            <a:avLst/>
          </a:prstGeom>
          <a:noFill/>
          <a:ln>
            <a:noFill/>
          </a:ln>
        </p:spPr>
        <p:txBody>
          <a:bodyPr spcFirstLastPara="1" wrap="square" lIns="0" tIns="0" rIns="0" bIns="0" anchor="t" anchorCtr="0">
            <a:spAutoFit/>
          </a:bodyPr>
          <a:lstStyle/>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Creation of variable</a:t>
            </a:r>
            <a:endParaRPr sz="1900" b="0" i="0" u="none" strike="noStrike" cap="none">
              <a:solidFill>
                <a:srgbClr val="000000"/>
              </a:solidFill>
              <a:latin typeface="Calibri"/>
              <a:ea typeface="Calibri"/>
              <a:cs typeface="Calibri"/>
              <a:sym typeface="Calibri"/>
            </a:endParaRPr>
          </a:p>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Preliminary analysis</a:t>
            </a:r>
            <a:endParaRPr sz="800" b="0" i="0" u="none" strike="noStrike" cap="none">
              <a:solidFill>
                <a:srgbClr val="000000"/>
              </a:solidFill>
              <a:latin typeface="Calibri"/>
              <a:ea typeface="Calibri"/>
              <a:cs typeface="Calibri"/>
              <a:sym typeface="Calibri"/>
            </a:endParaRPr>
          </a:p>
        </p:txBody>
      </p:sp>
      <p:sp>
        <p:nvSpPr>
          <p:cNvPr id="160" name="Google Shape;160;g1661c750b19_0_2"/>
          <p:cNvSpPr txBox="1"/>
          <p:nvPr/>
        </p:nvSpPr>
        <p:spPr>
          <a:xfrm>
            <a:off x="4572004" y="1305221"/>
            <a:ext cx="1433100" cy="246300"/>
          </a:xfrm>
          <a:prstGeom prst="rect">
            <a:avLst/>
          </a:prstGeom>
          <a:noFill/>
          <a:ln>
            <a:noFill/>
          </a:ln>
        </p:spPr>
        <p:txBody>
          <a:bodyPr spcFirstLastPara="1" wrap="square" lIns="0" tIns="0" rIns="0" bIns="0" anchor="t" anchorCtr="0">
            <a:spAutoFit/>
          </a:bodyPr>
          <a:lstStyle/>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Model selection</a:t>
            </a:r>
            <a:endParaRPr sz="800" b="0" i="0" u="none" strike="noStrike" cap="none">
              <a:solidFill>
                <a:srgbClr val="000000"/>
              </a:solidFill>
              <a:latin typeface="Calibri"/>
              <a:ea typeface="Calibri"/>
              <a:cs typeface="Calibri"/>
              <a:sym typeface="Calibri"/>
            </a:endParaRPr>
          </a:p>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Comparison of algorithms</a:t>
            </a:r>
            <a:endParaRPr sz="1900" b="0" i="0" u="none" strike="noStrike" cap="none">
              <a:solidFill>
                <a:srgbClr val="000000"/>
              </a:solidFill>
              <a:latin typeface="Calibri"/>
              <a:ea typeface="Calibri"/>
              <a:cs typeface="Calibri"/>
              <a:sym typeface="Calibri"/>
            </a:endParaRPr>
          </a:p>
        </p:txBody>
      </p:sp>
      <p:sp>
        <p:nvSpPr>
          <p:cNvPr id="161" name="Google Shape;161;g1661c750b19_0_2"/>
          <p:cNvSpPr txBox="1"/>
          <p:nvPr/>
        </p:nvSpPr>
        <p:spPr>
          <a:xfrm>
            <a:off x="4572007" y="3720982"/>
            <a:ext cx="1586100" cy="246300"/>
          </a:xfrm>
          <a:prstGeom prst="rect">
            <a:avLst/>
          </a:prstGeom>
          <a:noFill/>
          <a:ln>
            <a:noFill/>
          </a:ln>
        </p:spPr>
        <p:txBody>
          <a:bodyPr spcFirstLastPara="1" wrap="square" lIns="0" tIns="0" rIns="0" bIns="0" anchor="t" anchorCtr="0">
            <a:spAutoFit/>
          </a:bodyPr>
          <a:lstStyle/>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Performance measurement</a:t>
            </a:r>
            <a:endParaRPr sz="800" b="0" i="0" u="none" strike="noStrike" cap="none">
              <a:solidFill>
                <a:srgbClr val="000000"/>
              </a:solidFill>
              <a:latin typeface="Calibri"/>
              <a:ea typeface="Calibri"/>
              <a:cs typeface="Calibri"/>
              <a:sym typeface="Calibri"/>
            </a:endParaRPr>
          </a:p>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generalisation</a:t>
            </a:r>
            <a:endParaRPr sz="800" b="0" i="0" u="none" strike="noStrike" cap="none">
              <a:solidFill>
                <a:srgbClr val="000000"/>
              </a:solidFill>
              <a:latin typeface="Calibri"/>
              <a:ea typeface="Calibri"/>
              <a:cs typeface="Calibri"/>
              <a:sym typeface="Calibri"/>
            </a:endParaRPr>
          </a:p>
        </p:txBody>
      </p:sp>
      <p:sp>
        <p:nvSpPr>
          <p:cNvPr id="162" name="Google Shape;162;g1661c750b19_0_2"/>
          <p:cNvSpPr txBox="1"/>
          <p:nvPr/>
        </p:nvSpPr>
        <p:spPr>
          <a:xfrm>
            <a:off x="6831255" y="3705685"/>
            <a:ext cx="1433100" cy="369300"/>
          </a:xfrm>
          <a:prstGeom prst="rect">
            <a:avLst/>
          </a:prstGeom>
          <a:noFill/>
          <a:ln>
            <a:noFill/>
          </a:ln>
        </p:spPr>
        <p:txBody>
          <a:bodyPr spcFirstLastPara="1" wrap="square" lIns="0" tIns="0" rIns="0" bIns="0" anchor="t" anchorCtr="0">
            <a:spAutoFit/>
          </a:bodyPr>
          <a:lstStyle/>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Recette standard</a:t>
            </a:r>
            <a:endParaRPr sz="1900" b="0" i="0" u="none" strike="noStrike" cap="none">
              <a:solidFill>
                <a:srgbClr val="000000"/>
              </a:solidFill>
              <a:latin typeface="Calibri"/>
              <a:ea typeface="Calibri"/>
              <a:cs typeface="Calibri"/>
              <a:sym typeface="Calibri"/>
            </a:endParaRPr>
          </a:p>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Business Insights</a:t>
            </a:r>
            <a:endParaRPr sz="1900" b="0" i="0" u="none" strike="noStrike" cap="none">
              <a:solidFill>
                <a:srgbClr val="000000"/>
              </a:solidFill>
              <a:latin typeface="Calibri"/>
              <a:ea typeface="Calibri"/>
              <a:cs typeface="Calibri"/>
              <a:sym typeface="Calibri"/>
            </a:endParaRPr>
          </a:p>
          <a:p>
            <a:pPr marL="177800" marR="0" lvl="0" indent="-177800" algn="l" rtl="0">
              <a:lnSpc>
                <a:spcPct val="100000"/>
              </a:lnSpc>
              <a:spcBef>
                <a:spcPts val="0"/>
              </a:spcBef>
              <a:spcAft>
                <a:spcPts val="0"/>
              </a:spcAft>
              <a:buClr>
                <a:srgbClr val="000000"/>
              </a:buClr>
              <a:buSzPts val="800"/>
              <a:buFont typeface="Calibri"/>
              <a:buChar char="✔"/>
            </a:pPr>
            <a:r>
              <a:rPr lang="en" sz="800" b="0" i="0" u="none" strike="noStrike" cap="none">
                <a:solidFill>
                  <a:srgbClr val="000000"/>
                </a:solidFill>
                <a:latin typeface="Calibri"/>
                <a:ea typeface="Calibri"/>
                <a:cs typeface="Calibri"/>
                <a:sym typeface="Calibri"/>
              </a:rPr>
              <a:t>Performance monitoring</a:t>
            </a:r>
            <a:endParaRPr sz="800" b="0" i="0" u="none" strike="noStrike" cap="none">
              <a:solidFill>
                <a:srgbClr val="000000"/>
              </a:solidFill>
              <a:latin typeface="Calibri"/>
              <a:ea typeface="Calibri"/>
              <a:cs typeface="Calibri"/>
              <a:sym typeface="Calibri"/>
            </a:endParaRPr>
          </a:p>
        </p:txBody>
      </p:sp>
      <p:sp>
        <p:nvSpPr>
          <p:cNvPr id="163" name="Google Shape;163;g1661c750b19_0_2"/>
          <p:cNvSpPr/>
          <p:nvPr/>
        </p:nvSpPr>
        <p:spPr>
          <a:xfrm>
            <a:off x="6774005" y="2028336"/>
            <a:ext cx="1189800" cy="642900"/>
          </a:xfrm>
          <a:prstGeom prst="roundRect">
            <a:avLst>
              <a:gd name="adj" fmla="val 16667"/>
            </a:avLst>
          </a:prstGeom>
          <a:solidFill>
            <a:srgbClr val="CCECFF"/>
          </a:solidFill>
          <a:ln w="9525" cap="flat" cmpd="sng">
            <a:solidFill>
              <a:srgbClr val="144E8E"/>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4" name="Google Shape;164;g1661c750b19_0_2"/>
          <p:cNvSpPr txBox="1"/>
          <p:nvPr/>
        </p:nvSpPr>
        <p:spPr>
          <a:xfrm>
            <a:off x="6770315" y="2279107"/>
            <a:ext cx="11898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44E8E"/>
                </a:solidFill>
                <a:latin typeface="Calibri"/>
                <a:ea typeface="Calibri"/>
                <a:cs typeface="Calibri"/>
                <a:sym typeface="Calibri"/>
              </a:rPr>
              <a:t>Data Visualization</a:t>
            </a:r>
            <a:endParaRPr sz="1200" b="0" i="0" u="none" strike="noStrike" cap="none">
              <a:solidFill>
                <a:srgbClr val="144E8E"/>
              </a:solidFill>
              <a:latin typeface="Calibri"/>
              <a:ea typeface="Calibri"/>
              <a:cs typeface="Calibri"/>
              <a:sym typeface="Calibri"/>
            </a:endParaRPr>
          </a:p>
        </p:txBody>
      </p:sp>
      <p:sp>
        <p:nvSpPr>
          <p:cNvPr id="165" name="Google Shape;165;g1661c750b19_0_2"/>
          <p:cNvSpPr/>
          <p:nvPr/>
        </p:nvSpPr>
        <p:spPr>
          <a:xfrm rot="5116554">
            <a:off x="5063276" y="2478510"/>
            <a:ext cx="397049" cy="38803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ABE2"/>
              </a:buClr>
              <a:buSzPts val="1800"/>
              <a:buFont typeface="Arial"/>
              <a:buNone/>
            </a:pPr>
            <a:r>
              <a:rPr lang="en" sz="1800" b="1" i="0" u="none" strike="noStrike" cap="none">
                <a:solidFill>
                  <a:srgbClr val="1AABE2"/>
                </a:solidFill>
                <a:latin typeface="Quattrocento Sans"/>
                <a:ea typeface="Quattrocento Sans"/>
                <a:cs typeface="Quattrocento Sans"/>
                <a:sym typeface="Quattrocento Sans"/>
              </a:rPr>
              <a:t>&gt;</a:t>
            </a:r>
            <a:endParaRPr sz="1900" b="0" i="0" u="none" strike="noStrike" cap="none">
              <a:solidFill>
                <a:srgbClr val="000000"/>
              </a:solidFill>
              <a:latin typeface="Arial"/>
              <a:ea typeface="Arial"/>
              <a:cs typeface="Arial"/>
              <a:sym typeface="Arial"/>
            </a:endParaRPr>
          </a:p>
        </p:txBody>
      </p:sp>
      <p:sp>
        <p:nvSpPr>
          <p:cNvPr id="166" name="Google Shape;166;g1661c750b19_0_2"/>
          <p:cNvSpPr/>
          <p:nvPr/>
        </p:nvSpPr>
        <p:spPr>
          <a:xfrm>
            <a:off x="3780125" y="1183375"/>
            <a:ext cx="425700" cy="4056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ABE2"/>
              </a:buClr>
              <a:buSzPts val="1800"/>
              <a:buFont typeface="Arial"/>
              <a:buNone/>
            </a:pPr>
            <a:r>
              <a:rPr lang="en" sz="1800" b="1" i="0" u="none" strike="noStrike" cap="none">
                <a:solidFill>
                  <a:srgbClr val="1AABE2"/>
                </a:solidFill>
                <a:latin typeface="Quattrocento Sans"/>
                <a:ea typeface="Quattrocento Sans"/>
                <a:cs typeface="Quattrocento Sans"/>
                <a:sym typeface="Quattrocento Sans"/>
              </a:rPr>
              <a:t>&gt;</a:t>
            </a:r>
            <a:endParaRPr sz="1900" b="0" i="0" u="none" strike="noStrike" cap="none">
              <a:solidFill>
                <a:srgbClr val="000000"/>
              </a:solidFill>
              <a:latin typeface="Arial"/>
              <a:ea typeface="Arial"/>
              <a:cs typeface="Arial"/>
              <a:sym typeface="Arial"/>
            </a:endParaRPr>
          </a:p>
        </p:txBody>
      </p:sp>
      <p:sp>
        <p:nvSpPr>
          <p:cNvPr id="167" name="Google Shape;167;g1661c750b19_0_2"/>
          <p:cNvSpPr/>
          <p:nvPr/>
        </p:nvSpPr>
        <p:spPr>
          <a:xfrm rot="-5400000">
            <a:off x="2526725" y="2452400"/>
            <a:ext cx="396900" cy="4179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ABE2"/>
              </a:buClr>
              <a:buSzPts val="1800"/>
              <a:buFont typeface="Arial"/>
              <a:buNone/>
            </a:pPr>
            <a:r>
              <a:rPr lang="en" sz="1800" b="1" i="0" u="none" strike="noStrike" cap="none">
                <a:solidFill>
                  <a:srgbClr val="1AABE2"/>
                </a:solidFill>
                <a:latin typeface="Quattrocento Sans"/>
                <a:ea typeface="Quattrocento Sans"/>
                <a:cs typeface="Quattrocento Sans"/>
                <a:sym typeface="Quattrocento Sans"/>
              </a:rPr>
              <a:t>&gt;</a:t>
            </a:r>
            <a:endParaRPr sz="1900" b="0" i="0" u="none" strike="noStrike" cap="none">
              <a:solidFill>
                <a:srgbClr val="000000"/>
              </a:solidFill>
              <a:latin typeface="Arial"/>
              <a:ea typeface="Arial"/>
              <a:cs typeface="Arial"/>
              <a:sym typeface="Arial"/>
            </a:endParaRPr>
          </a:p>
        </p:txBody>
      </p:sp>
      <p:sp>
        <p:nvSpPr>
          <p:cNvPr id="168" name="Google Shape;168;g1661c750b19_0_2"/>
          <p:cNvSpPr/>
          <p:nvPr/>
        </p:nvSpPr>
        <p:spPr>
          <a:xfrm rot="10800000">
            <a:off x="3831175" y="3650175"/>
            <a:ext cx="425700" cy="4248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ABE2"/>
              </a:buClr>
              <a:buSzPts val="1800"/>
              <a:buFont typeface="Arial"/>
              <a:buNone/>
            </a:pPr>
            <a:r>
              <a:rPr lang="en" sz="1800" b="1" i="0" u="none" strike="noStrike" cap="none">
                <a:solidFill>
                  <a:srgbClr val="1AABE2"/>
                </a:solidFill>
                <a:latin typeface="Quattrocento Sans"/>
                <a:ea typeface="Quattrocento Sans"/>
                <a:cs typeface="Quattrocento Sans"/>
                <a:sym typeface="Quattrocento Sans"/>
              </a:rPr>
              <a:t>&gt;</a:t>
            </a:r>
            <a:endParaRPr sz="1900" b="0" i="0" u="none" strike="noStrike" cap="none">
              <a:solidFill>
                <a:srgbClr val="000000"/>
              </a:solidFill>
              <a:latin typeface="Arial"/>
              <a:ea typeface="Arial"/>
              <a:cs typeface="Arial"/>
              <a:sym typeface="Arial"/>
            </a:endParaRPr>
          </a:p>
        </p:txBody>
      </p:sp>
      <p:sp>
        <p:nvSpPr>
          <p:cNvPr id="169" name="Google Shape;169;g1661c750b19_0_2"/>
          <p:cNvSpPr/>
          <p:nvPr/>
        </p:nvSpPr>
        <p:spPr>
          <a:xfrm>
            <a:off x="473075" y="4392350"/>
            <a:ext cx="2804700" cy="440100"/>
          </a:xfrm>
          <a:prstGeom prst="rightArrow">
            <a:avLst>
              <a:gd name="adj1" fmla="val 50000"/>
              <a:gd name="adj2" fmla="val 50000"/>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Preparation</a:t>
            </a:r>
            <a:endParaRPr sz="1800" b="0" i="0" u="none" strike="noStrike" cap="none">
              <a:solidFill>
                <a:srgbClr val="000000"/>
              </a:solidFill>
              <a:latin typeface="Calibri"/>
              <a:ea typeface="Calibri"/>
              <a:cs typeface="Calibri"/>
              <a:sym typeface="Calibri"/>
            </a:endParaRPr>
          </a:p>
        </p:txBody>
      </p:sp>
      <p:pic>
        <p:nvPicPr>
          <p:cNvPr id="170" name="Google Shape;170;g1661c750b19_0_2" descr="D:\Users\nicolas.marivin\Google Drive\KEYRUS_FR-IDF_DATA_BIG1B\BOOT_CAMP\2017Q1_DS_BIG\01_MARKETING\agile.png"/>
          <p:cNvPicPr preferRelativeResize="0"/>
          <p:nvPr/>
        </p:nvPicPr>
        <p:blipFill rotWithShape="1">
          <a:blip r:embed="rId4">
            <a:alphaModFix/>
          </a:blip>
          <a:srcRect/>
          <a:stretch/>
        </p:blipFill>
        <p:spPr>
          <a:xfrm>
            <a:off x="3501669" y="2333989"/>
            <a:ext cx="985961" cy="660158"/>
          </a:xfrm>
          <a:prstGeom prst="rect">
            <a:avLst/>
          </a:prstGeom>
          <a:noFill/>
          <a:ln>
            <a:noFill/>
          </a:ln>
        </p:spPr>
      </p:pic>
      <p:sp>
        <p:nvSpPr>
          <p:cNvPr id="171" name="Google Shape;171;g1661c750b19_0_2"/>
          <p:cNvSpPr txBox="1"/>
          <p:nvPr/>
        </p:nvSpPr>
        <p:spPr>
          <a:xfrm>
            <a:off x="2016232" y="2507461"/>
            <a:ext cx="6786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Business integration</a:t>
            </a:r>
            <a:endParaRPr sz="1000" b="0" i="0" u="none" strike="noStrike" cap="none">
              <a:solidFill>
                <a:srgbClr val="000000"/>
              </a:solidFill>
              <a:latin typeface="Calibri"/>
              <a:ea typeface="Calibri"/>
              <a:cs typeface="Calibri"/>
              <a:sym typeface="Calibri"/>
            </a:endParaRPr>
          </a:p>
        </p:txBody>
      </p:sp>
      <p:sp>
        <p:nvSpPr>
          <p:cNvPr id="172" name="Google Shape;172;g1661c750b19_0_2"/>
          <p:cNvSpPr txBox="1"/>
          <p:nvPr/>
        </p:nvSpPr>
        <p:spPr>
          <a:xfrm>
            <a:off x="5291518" y="2507461"/>
            <a:ext cx="6786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Business integration</a:t>
            </a:r>
            <a:endParaRPr sz="1000" b="0" i="0" u="none" strike="noStrike" cap="none">
              <a:solidFill>
                <a:srgbClr val="000000"/>
              </a:solidFill>
              <a:latin typeface="Calibri"/>
              <a:ea typeface="Calibri"/>
              <a:cs typeface="Calibri"/>
              <a:sym typeface="Calibri"/>
            </a:endParaRPr>
          </a:p>
        </p:txBody>
      </p:sp>
      <p:sp>
        <p:nvSpPr>
          <p:cNvPr id="173" name="Google Shape;173;g1661c750b19_0_2"/>
          <p:cNvSpPr txBox="1"/>
          <p:nvPr/>
        </p:nvSpPr>
        <p:spPr>
          <a:xfrm>
            <a:off x="3653683" y="1571024"/>
            <a:ext cx="6786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Business integration</a:t>
            </a:r>
            <a:endParaRPr sz="1000" b="0" i="0" u="none" strike="noStrike" cap="none">
              <a:solidFill>
                <a:srgbClr val="000000"/>
              </a:solidFill>
              <a:latin typeface="Calibri"/>
              <a:ea typeface="Calibri"/>
              <a:cs typeface="Calibri"/>
              <a:sym typeface="Calibri"/>
            </a:endParaRPr>
          </a:p>
        </p:txBody>
      </p:sp>
      <p:sp>
        <p:nvSpPr>
          <p:cNvPr id="174" name="Google Shape;174;g1661c750b19_0_2"/>
          <p:cNvSpPr txBox="1"/>
          <p:nvPr/>
        </p:nvSpPr>
        <p:spPr>
          <a:xfrm>
            <a:off x="3704690" y="3475697"/>
            <a:ext cx="6786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Business integration</a:t>
            </a:r>
            <a:endParaRPr sz="1000" b="0" i="0" u="none" strike="noStrike" cap="none">
              <a:solidFill>
                <a:srgbClr val="000000"/>
              </a:solidFill>
              <a:latin typeface="Calibri"/>
              <a:ea typeface="Calibri"/>
              <a:cs typeface="Calibri"/>
              <a:sym typeface="Calibri"/>
            </a:endParaRPr>
          </a:p>
        </p:txBody>
      </p:sp>
      <p:cxnSp>
        <p:nvCxnSpPr>
          <p:cNvPr id="175" name="Google Shape;175;g1661c750b19_0_2"/>
          <p:cNvCxnSpPr>
            <a:stCxn id="136" idx="3"/>
            <a:endCxn id="142" idx="3"/>
          </p:cNvCxnSpPr>
          <p:nvPr/>
        </p:nvCxnSpPr>
        <p:spPr>
          <a:xfrm>
            <a:off x="744949" y="2797295"/>
            <a:ext cx="600" cy="1129200"/>
          </a:xfrm>
          <a:prstGeom prst="bentConnector3">
            <a:avLst>
              <a:gd name="adj1" fmla="val 39687667"/>
            </a:avLst>
          </a:prstGeom>
          <a:noFill/>
          <a:ln w="9525" cap="rnd" cmpd="sng">
            <a:solidFill>
              <a:srgbClr val="45818E"/>
            </a:solidFill>
            <a:prstDash val="solid"/>
            <a:round/>
            <a:headEnd type="none" w="sm" len="sm"/>
            <a:tailEnd type="none" w="sm" len="sm"/>
          </a:ln>
        </p:spPr>
      </p:cxnSp>
      <p:sp>
        <p:nvSpPr>
          <p:cNvPr id="176" name="Google Shape;176;g1661c750b19_0_2"/>
          <p:cNvSpPr txBox="1"/>
          <p:nvPr/>
        </p:nvSpPr>
        <p:spPr>
          <a:xfrm>
            <a:off x="268799" y="684751"/>
            <a:ext cx="8606401" cy="431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ABE2"/>
              </a:buClr>
              <a:buSzPts val="1600"/>
              <a:buFont typeface="Arial"/>
              <a:buNone/>
            </a:pPr>
            <a:r>
              <a:rPr lang="en" sz="1400" b="0" i="0" u="none" strike="noStrike" cap="none">
                <a:solidFill>
                  <a:srgbClr val="000000"/>
                </a:solidFill>
                <a:latin typeface="Calibri"/>
                <a:ea typeface="Calibri"/>
                <a:cs typeface="Calibri"/>
                <a:sym typeface="Calibri"/>
              </a:rPr>
              <a:t>The data science projects are agile by definition and with an iterative logic It would be necessary to do multiple iterations before having a final working model for industrialisation</a:t>
            </a:r>
            <a:endParaRPr sz="1400" b="0" i="0" u="none" strike="noStrike" cap="none">
              <a:solidFill>
                <a:srgbClr val="000000"/>
              </a:solidFill>
              <a:latin typeface="Calibri"/>
              <a:ea typeface="Calibri"/>
              <a:cs typeface="Calibri"/>
              <a:sym typeface="Calibri"/>
            </a:endParaRPr>
          </a:p>
        </p:txBody>
      </p:sp>
      <p:cxnSp>
        <p:nvCxnSpPr>
          <p:cNvPr id="177" name="Google Shape;177;g1661c750b19_0_2"/>
          <p:cNvCxnSpPr>
            <a:endCxn id="148" idx="1"/>
          </p:cNvCxnSpPr>
          <p:nvPr/>
        </p:nvCxnSpPr>
        <p:spPr>
          <a:xfrm>
            <a:off x="983931" y="3301294"/>
            <a:ext cx="1339500" cy="3000"/>
          </a:xfrm>
          <a:prstGeom prst="straightConnector1">
            <a:avLst/>
          </a:prstGeom>
          <a:noFill/>
          <a:ln w="9525" cap="flat" cmpd="sng">
            <a:solidFill>
              <a:srgbClr val="45818E"/>
            </a:solidFill>
            <a:prstDash val="solid"/>
            <a:round/>
            <a:headEnd type="none" w="sm" len="sm"/>
            <a:tailEnd type="triangle" w="med" len="med"/>
          </a:ln>
        </p:spPr>
      </p:cxnSp>
      <p:cxnSp>
        <p:nvCxnSpPr>
          <p:cNvPr id="178" name="Google Shape;178;g1661c750b19_0_2"/>
          <p:cNvCxnSpPr>
            <a:stCxn id="152" idx="3"/>
            <a:endCxn id="154" idx="1"/>
          </p:cNvCxnSpPr>
          <p:nvPr/>
        </p:nvCxnSpPr>
        <p:spPr>
          <a:xfrm>
            <a:off x="5677435" y="3282430"/>
            <a:ext cx="1104900" cy="13500"/>
          </a:xfrm>
          <a:prstGeom prst="straightConnector1">
            <a:avLst/>
          </a:prstGeom>
          <a:noFill/>
          <a:ln w="9525" cap="flat" cmpd="sng">
            <a:solidFill>
              <a:srgbClr val="45818E"/>
            </a:solidFill>
            <a:prstDash val="solid"/>
            <a:round/>
            <a:headEnd type="none" w="sm" len="sm"/>
            <a:tailEnd type="triangle" w="med" len="med"/>
          </a:ln>
        </p:spPr>
      </p:cxnSp>
      <p:cxnSp>
        <p:nvCxnSpPr>
          <p:cNvPr id="179" name="Google Shape;179;g1661c750b19_0_2"/>
          <p:cNvCxnSpPr>
            <a:stCxn id="153" idx="0"/>
            <a:endCxn id="163" idx="2"/>
          </p:cNvCxnSpPr>
          <p:nvPr/>
        </p:nvCxnSpPr>
        <p:spPr>
          <a:xfrm rot="10800000" flipH="1">
            <a:off x="7365215" y="2671157"/>
            <a:ext cx="3600" cy="291600"/>
          </a:xfrm>
          <a:prstGeom prst="straightConnector1">
            <a:avLst/>
          </a:prstGeom>
          <a:noFill/>
          <a:ln w="9525" cap="flat" cmpd="sng">
            <a:solidFill>
              <a:srgbClr val="45818E"/>
            </a:solidFill>
            <a:prstDash val="solid"/>
            <a:round/>
            <a:headEnd type="none" w="sm" len="sm"/>
            <a:tailEnd type="triangle" w="med" len="med"/>
          </a:ln>
        </p:spPr>
      </p:cxnSp>
      <p:cxnSp>
        <p:nvCxnSpPr>
          <p:cNvPr id="180" name="Google Shape;180;g1661c750b19_0_2"/>
          <p:cNvCxnSpPr>
            <a:stCxn id="154" idx="3"/>
            <a:endCxn id="155" idx="1"/>
          </p:cNvCxnSpPr>
          <p:nvPr/>
        </p:nvCxnSpPr>
        <p:spPr>
          <a:xfrm rot="10800000" flipH="1">
            <a:off x="7972038" y="3284234"/>
            <a:ext cx="333300" cy="11700"/>
          </a:xfrm>
          <a:prstGeom prst="straightConnector1">
            <a:avLst/>
          </a:prstGeom>
          <a:noFill/>
          <a:ln w="9525" cap="flat" cmpd="sng">
            <a:solidFill>
              <a:srgbClr val="45818E"/>
            </a:solidFill>
            <a:prstDash val="solid"/>
            <a:round/>
            <a:headEnd type="none" w="sm" len="sm"/>
            <a:tailEnd type="triangle" w="med" len="med"/>
          </a:ln>
        </p:spPr>
      </p:cxnSp>
      <p:sp>
        <p:nvSpPr>
          <p:cNvPr id="181" name="Google Shape;181;g1661c750b19_0_2"/>
          <p:cNvSpPr/>
          <p:nvPr/>
        </p:nvSpPr>
        <p:spPr>
          <a:xfrm>
            <a:off x="3277775" y="4392325"/>
            <a:ext cx="2838300" cy="440100"/>
          </a:xfrm>
          <a:prstGeom prst="rightArrow">
            <a:avLst>
              <a:gd name="adj1" fmla="val 50000"/>
              <a:gd name="adj2" fmla="val 50000"/>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Model</a:t>
            </a:r>
            <a:endParaRPr sz="1800" b="0" i="0" u="none" strike="noStrike" cap="none">
              <a:solidFill>
                <a:srgbClr val="000000"/>
              </a:solidFill>
              <a:latin typeface="Calibri"/>
              <a:ea typeface="Calibri"/>
              <a:cs typeface="Calibri"/>
              <a:sym typeface="Calibri"/>
            </a:endParaRPr>
          </a:p>
        </p:txBody>
      </p:sp>
      <p:sp>
        <p:nvSpPr>
          <p:cNvPr id="182" name="Google Shape;182;g1661c750b19_0_2"/>
          <p:cNvSpPr/>
          <p:nvPr/>
        </p:nvSpPr>
        <p:spPr>
          <a:xfrm>
            <a:off x="6116075" y="4392325"/>
            <a:ext cx="2406900" cy="440100"/>
          </a:xfrm>
          <a:prstGeom prst="rightArrow">
            <a:avLst>
              <a:gd name="adj1" fmla="val 50000"/>
              <a:gd name="adj2" fmla="val 50000"/>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Industrialization</a:t>
            </a:r>
            <a:endParaRPr sz="1800" b="0" i="0" u="none" strike="noStrike" cap="none">
              <a:solidFill>
                <a:srgbClr val="000000"/>
              </a:solidFill>
              <a:latin typeface="Calibri"/>
              <a:ea typeface="Calibri"/>
              <a:cs typeface="Calibri"/>
              <a:sym typeface="Calibri"/>
            </a:endParaRPr>
          </a:p>
        </p:txBody>
      </p:sp>
      <p:pic>
        <p:nvPicPr>
          <p:cNvPr id="183" name="Google Shape;183;g1661c750b19_0_2"/>
          <p:cNvPicPr preferRelativeResize="0"/>
          <p:nvPr/>
        </p:nvPicPr>
        <p:blipFill rotWithShape="1">
          <a:blip r:embed="rId5">
            <a:alphaModFix/>
          </a:blip>
          <a:srcRect l="48410"/>
          <a:stretch/>
        </p:blipFill>
        <p:spPr>
          <a:xfrm>
            <a:off x="8265775" y="430075"/>
            <a:ext cx="717875" cy="265725"/>
          </a:xfrm>
          <a:prstGeom prst="rect">
            <a:avLst/>
          </a:prstGeom>
          <a:noFill/>
          <a:ln>
            <a:noFill/>
          </a:ln>
        </p:spPr>
      </p:pic>
      <p:sp>
        <p:nvSpPr>
          <p:cNvPr id="184" name="Google Shape;184;g1661c750b19_0_2"/>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sp>
        <p:nvSpPr>
          <p:cNvPr id="189" name="Google Shape;189;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p:sp>
        <p:nvSpPr>
          <p:cNvPr id="190" name="Google Shape;190;p11"/>
          <p:cNvSpPr txBox="1"/>
          <p:nvPr/>
        </p:nvSpPr>
        <p:spPr>
          <a:xfrm>
            <a:off x="164950" y="11930"/>
            <a:ext cx="62930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73763"/>
                </a:solidFill>
                <a:latin typeface="Calibri"/>
                <a:ea typeface="Calibri"/>
                <a:cs typeface="Calibri"/>
                <a:sym typeface="Calibri"/>
              </a:rPr>
              <a:t>Data ecosystem &amp; Services at Flairminds</a:t>
            </a:r>
            <a:endParaRPr sz="2800" b="0" i="0" u="none" strike="noStrike" cap="none">
              <a:solidFill>
                <a:srgbClr val="073763"/>
              </a:solidFill>
              <a:latin typeface="Calibri"/>
              <a:ea typeface="Calibri"/>
              <a:cs typeface="Calibri"/>
              <a:sym typeface="Calibri"/>
            </a:endParaRPr>
          </a:p>
        </p:txBody>
      </p:sp>
      <p:sp>
        <p:nvSpPr>
          <p:cNvPr id="191" name="Google Shape;191;p11"/>
          <p:cNvSpPr txBox="1"/>
          <p:nvPr/>
        </p:nvSpPr>
        <p:spPr>
          <a:xfrm>
            <a:off x="5518150" y="1513375"/>
            <a:ext cx="2798600" cy="831300"/>
          </a:xfrm>
          <a:prstGeom prst="rect">
            <a:avLst/>
          </a:prstGeom>
          <a:noFill/>
          <a:ln w="9525" cap="flat" cmpd="sng">
            <a:solidFill>
              <a:srgbClr val="134F5C"/>
            </a:solidFill>
            <a:prstDash val="solid"/>
            <a:round/>
            <a:headEnd type="none" w="sm" len="sm"/>
            <a:tailEnd type="none" w="sm" len="sm"/>
          </a:ln>
        </p:spPr>
        <p:txBody>
          <a:bodyPr spcFirstLastPara="1" wrap="square" lIns="91425" tIns="91425" rIns="91425" bIns="91425" anchor="ctr" anchorCtr="0">
            <a:spAutoFit/>
          </a:bodyPr>
          <a:lstStyle/>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Data Scientist</a:t>
            </a:r>
            <a:endParaRPr sz="1400" b="0" i="0" u="none" strike="noStrike" cap="none">
              <a:solidFill>
                <a:srgbClr val="000000"/>
              </a:solidFill>
              <a:latin typeface="Calibri"/>
              <a:ea typeface="Calibri"/>
              <a:cs typeface="Calibri"/>
              <a:sym typeface="Calibri"/>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Data Analyst</a:t>
            </a:r>
            <a:endParaRPr sz="1400" b="0" i="0" u="none" strike="noStrike" cap="none">
              <a:solidFill>
                <a:srgbClr val="000000"/>
              </a:solidFill>
              <a:latin typeface="Calibri"/>
              <a:ea typeface="Calibri"/>
              <a:cs typeface="Calibri"/>
              <a:sym typeface="Calibri"/>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Data Engineer</a:t>
            </a:r>
            <a:endParaRPr sz="1400" b="0" i="0" u="none" strike="noStrike" cap="none">
              <a:solidFill>
                <a:srgbClr val="000000"/>
              </a:solidFill>
              <a:latin typeface="Calibri"/>
              <a:ea typeface="Calibri"/>
              <a:cs typeface="Calibri"/>
              <a:sym typeface="Calibri"/>
            </a:endParaRPr>
          </a:p>
        </p:txBody>
      </p:sp>
      <p:sp>
        <p:nvSpPr>
          <p:cNvPr id="192" name="Google Shape;192;p11"/>
          <p:cNvSpPr txBox="1"/>
          <p:nvPr/>
        </p:nvSpPr>
        <p:spPr>
          <a:xfrm>
            <a:off x="5518150" y="2630375"/>
            <a:ext cx="2798600" cy="831300"/>
          </a:xfrm>
          <a:prstGeom prst="rect">
            <a:avLst/>
          </a:prstGeom>
          <a:noFill/>
          <a:ln w="9525" cap="flat" cmpd="sng">
            <a:solidFill>
              <a:srgbClr val="134F5C"/>
            </a:solidFill>
            <a:prstDash val="solid"/>
            <a:round/>
            <a:headEnd type="none" w="sm" len="sm"/>
            <a:tailEnd type="none" w="sm" len="sm"/>
          </a:ln>
        </p:spPr>
        <p:txBody>
          <a:bodyPr spcFirstLastPara="1" wrap="square" lIns="91425" tIns="91425" rIns="91425" bIns="91425" anchor="ctr" anchorCtr="0">
            <a:spAutoFit/>
          </a:bodyPr>
          <a:lstStyle/>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Business Analyst</a:t>
            </a:r>
            <a:endParaRPr sz="1400" b="0" i="0" u="none" strike="noStrike" cap="none">
              <a:solidFill>
                <a:srgbClr val="000000"/>
              </a:solidFill>
              <a:latin typeface="Calibri"/>
              <a:ea typeface="Calibri"/>
              <a:cs typeface="Calibri"/>
              <a:sym typeface="Calibri"/>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Project Manager</a:t>
            </a:r>
            <a:endParaRPr sz="1400" b="0" i="0" u="none" strike="noStrike" cap="none">
              <a:solidFill>
                <a:srgbClr val="000000"/>
              </a:solidFill>
              <a:latin typeface="Calibri"/>
              <a:ea typeface="Calibri"/>
              <a:cs typeface="Calibri"/>
              <a:sym typeface="Calibri"/>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Delivery Lead</a:t>
            </a:r>
            <a:endParaRPr sz="1400" b="0" i="0" u="none" strike="noStrike" cap="none">
              <a:solidFill>
                <a:srgbClr val="000000"/>
              </a:solidFill>
              <a:latin typeface="Calibri"/>
              <a:ea typeface="Calibri"/>
              <a:cs typeface="Calibri"/>
              <a:sym typeface="Calibri"/>
            </a:endParaRPr>
          </a:p>
        </p:txBody>
      </p:sp>
      <p:sp>
        <p:nvSpPr>
          <p:cNvPr id="193" name="Google Shape;193;p11"/>
          <p:cNvSpPr txBox="1"/>
          <p:nvPr/>
        </p:nvSpPr>
        <p:spPr>
          <a:xfrm>
            <a:off x="5518150" y="3748701"/>
            <a:ext cx="2798600" cy="615523"/>
          </a:xfrm>
          <a:prstGeom prst="rect">
            <a:avLst/>
          </a:prstGeom>
          <a:noFill/>
          <a:ln w="9525" cap="flat" cmpd="sng">
            <a:solidFill>
              <a:srgbClr val="134F5C"/>
            </a:solidFill>
            <a:prstDash val="solid"/>
            <a:round/>
            <a:headEnd type="none" w="sm" len="sm"/>
            <a:tailEnd type="none" w="sm" len="sm"/>
          </a:ln>
        </p:spPr>
        <p:txBody>
          <a:bodyPr spcFirstLastPara="1" wrap="square" lIns="91425" tIns="91425" rIns="91425" bIns="91425" anchor="ctr" anchorCtr="0">
            <a:spAutoFit/>
          </a:bodyPr>
          <a:lstStyle/>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IT </a:t>
            </a:r>
            <a:endParaRPr sz="1400" b="0" i="0" u="none" strike="noStrike" cap="none">
              <a:solidFill>
                <a:srgbClr val="000000"/>
              </a:solidFill>
              <a:latin typeface="Calibri"/>
              <a:ea typeface="Calibri"/>
              <a:cs typeface="Calibri"/>
              <a:sym typeface="Calibri"/>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Systems Architect</a:t>
            </a:r>
            <a:endParaRPr sz="1400" b="0" i="0" u="none" strike="noStrike" cap="none">
              <a:solidFill>
                <a:srgbClr val="000000"/>
              </a:solidFill>
              <a:latin typeface="Calibri"/>
              <a:ea typeface="Calibri"/>
              <a:cs typeface="Calibri"/>
              <a:sym typeface="Calibri"/>
            </a:endParaRPr>
          </a:p>
        </p:txBody>
      </p:sp>
      <p:sp>
        <p:nvSpPr>
          <p:cNvPr id="194" name="Google Shape;194;p11"/>
          <p:cNvSpPr txBox="1"/>
          <p:nvPr/>
        </p:nvSpPr>
        <p:spPr>
          <a:xfrm>
            <a:off x="400050" y="913153"/>
            <a:ext cx="994851"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ABE2"/>
              </a:buClr>
              <a:buSzPts val="1600"/>
              <a:buFont typeface="Arial"/>
              <a:buNone/>
            </a:pPr>
            <a:r>
              <a:rPr lang="en" sz="1400" b="0" i="0" u="none" strike="noStrike" cap="none">
                <a:solidFill>
                  <a:srgbClr val="000000"/>
                </a:solidFill>
                <a:latin typeface="Calibri"/>
                <a:ea typeface="Calibri"/>
                <a:cs typeface="Calibri"/>
                <a:sym typeface="Calibri"/>
              </a:rPr>
              <a:t>Ecosystem:</a:t>
            </a:r>
            <a:endParaRPr sz="1400" b="0" i="0" u="none" strike="noStrike" cap="none">
              <a:solidFill>
                <a:srgbClr val="000000"/>
              </a:solidFill>
              <a:latin typeface="Calibri"/>
              <a:ea typeface="Calibri"/>
              <a:cs typeface="Calibri"/>
              <a:sym typeface="Calibri"/>
            </a:endParaRPr>
          </a:p>
        </p:txBody>
      </p:sp>
      <p:sp>
        <p:nvSpPr>
          <p:cNvPr id="195" name="Google Shape;195;p11"/>
          <p:cNvSpPr txBox="1"/>
          <p:nvPr/>
        </p:nvSpPr>
        <p:spPr>
          <a:xfrm>
            <a:off x="5518150" y="907208"/>
            <a:ext cx="994851"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ABE2"/>
              </a:buClr>
              <a:buSzPts val="1600"/>
              <a:buFont typeface="Arial"/>
              <a:buNone/>
            </a:pPr>
            <a:r>
              <a:rPr lang="en" sz="1400" b="0" i="0" u="none" strike="noStrike" cap="none">
                <a:solidFill>
                  <a:srgbClr val="000000"/>
                </a:solidFill>
                <a:latin typeface="Calibri"/>
                <a:ea typeface="Calibri"/>
                <a:cs typeface="Calibri"/>
                <a:sym typeface="Calibri"/>
              </a:rPr>
              <a:t>Services:</a:t>
            </a:r>
            <a:endParaRPr sz="1400" b="0" i="0" u="none" strike="noStrike" cap="none">
              <a:solidFill>
                <a:srgbClr val="000000"/>
              </a:solidFill>
              <a:latin typeface="Calibri"/>
              <a:ea typeface="Calibri"/>
              <a:cs typeface="Calibri"/>
              <a:sym typeface="Calibri"/>
            </a:endParaRPr>
          </a:p>
        </p:txBody>
      </p:sp>
      <p:cxnSp>
        <p:nvCxnSpPr>
          <p:cNvPr id="196" name="Google Shape;196;p11"/>
          <p:cNvCxnSpPr/>
          <p:nvPr/>
        </p:nvCxnSpPr>
        <p:spPr>
          <a:xfrm>
            <a:off x="400050" y="1207988"/>
            <a:ext cx="4603750" cy="0"/>
          </a:xfrm>
          <a:prstGeom prst="straightConnector1">
            <a:avLst/>
          </a:prstGeom>
          <a:noFill/>
          <a:ln w="19050" cap="flat" cmpd="sng">
            <a:solidFill>
              <a:srgbClr val="7A93A1"/>
            </a:solidFill>
            <a:prstDash val="solid"/>
            <a:round/>
            <a:headEnd type="none" w="sm" len="sm"/>
            <a:tailEnd type="none" w="sm" len="sm"/>
          </a:ln>
        </p:spPr>
      </p:cxnSp>
      <p:cxnSp>
        <p:nvCxnSpPr>
          <p:cNvPr id="197" name="Google Shape;197;p11"/>
          <p:cNvCxnSpPr/>
          <p:nvPr/>
        </p:nvCxnSpPr>
        <p:spPr>
          <a:xfrm>
            <a:off x="5518150" y="1207988"/>
            <a:ext cx="2798600" cy="0"/>
          </a:xfrm>
          <a:prstGeom prst="straightConnector1">
            <a:avLst/>
          </a:prstGeom>
          <a:noFill/>
          <a:ln w="19050" cap="flat" cmpd="sng">
            <a:solidFill>
              <a:srgbClr val="7A93A1"/>
            </a:solidFill>
            <a:prstDash val="solid"/>
            <a:round/>
            <a:headEnd type="none" w="sm" len="sm"/>
            <a:tailEnd type="none" w="sm" len="sm"/>
          </a:ln>
        </p:spPr>
      </p:cxnSp>
      <p:sp>
        <p:nvSpPr>
          <p:cNvPr id="198" name="Google Shape;198;p11"/>
          <p:cNvSpPr/>
          <p:nvPr/>
        </p:nvSpPr>
        <p:spPr>
          <a:xfrm>
            <a:off x="405225" y="1505375"/>
            <a:ext cx="1097400" cy="19563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1"/>
          <p:cNvSpPr/>
          <p:nvPr/>
        </p:nvSpPr>
        <p:spPr>
          <a:xfrm>
            <a:off x="1611250" y="1505375"/>
            <a:ext cx="1097400" cy="19563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1"/>
          <p:cNvSpPr/>
          <p:nvPr/>
        </p:nvSpPr>
        <p:spPr>
          <a:xfrm>
            <a:off x="2817275" y="1515350"/>
            <a:ext cx="1097400" cy="19563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1"/>
          <p:cNvSpPr/>
          <p:nvPr/>
        </p:nvSpPr>
        <p:spPr>
          <a:xfrm>
            <a:off x="4023300" y="1515350"/>
            <a:ext cx="1097400" cy="19563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1"/>
          <p:cNvSpPr/>
          <p:nvPr/>
        </p:nvSpPr>
        <p:spPr>
          <a:xfrm>
            <a:off x="523500" y="1360548"/>
            <a:ext cx="816642" cy="269190"/>
          </a:xfrm>
          <a:prstGeom prst="flowChartTerminator">
            <a:avLst/>
          </a:prstGeom>
          <a:solidFill>
            <a:srgbClr val="666666"/>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STORAGE</a:t>
            </a:r>
            <a:endParaRPr sz="800" b="0" i="0" u="none" strike="noStrike" cap="none">
              <a:solidFill>
                <a:srgbClr val="FFFFFF"/>
              </a:solidFill>
              <a:latin typeface="Calibri"/>
              <a:ea typeface="Calibri"/>
              <a:cs typeface="Calibri"/>
              <a:sym typeface="Calibri"/>
            </a:endParaRPr>
          </a:p>
        </p:txBody>
      </p:sp>
      <p:sp>
        <p:nvSpPr>
          <p:cNvPr id="203" name="Google Shape;203;p11"/>
          <p:cNvSpPr/>
          <p:nvPr/>
        </p:nvSpPr>
        <p:spPr>
          <a:xfrm>
            <a:off x="1751625" y="1360549"/>
            <a:ext cx="816642" cy="269190"/>
          </a:xfrm>
          <a:prstGeom prst="flowChartTerminator">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ANALYSIS</a:t>
            </a:r>
            <a:endParaRPr sz="800" b="0" i="0" u="none" strike="noStrike" cap="none">
              <a:solidFill>
                <a:srgbClr val="FFFFFF"/>
              </a:solidFill>
              <a:latin typeface="Calibri"/>
              <a:ea typeface="Calibri"/>
              <a:cs typeface="Calibri"/>
              <a:sym typeface="Calibri"/>
            </a:endParaRPr>
          </a:p>
        </p:txBody>
      </p:sp>
      <p:sp>
        <p:nvSpPr>
          <p:cNvPr id="204" name="Google Shape;204;p11"/>
          <p:cNvSpPr/>
          <p:nvPr/>
        </p:nvSpPr>
        <p:spPr>
          <a:xfrm>
            <a:off x="2957650" y="1360548"/>
            <a:ext cx="816642" cy="269190"/>
          </a:xfrm>
          <a:prstGeom prst="flowChartTerminator">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MODEL</a:t>
            </a:r>
            <a:endParaRPr sz="800" b="0" i="0" u="none" strike="noStrike" cap="none">
              <a:solidFill>
                <a:srgbClr val="FFFFFF"/>
              </a:solidFill>
              <a:latin typeface="Calibri"/>
              <a:ea typeface="Calibri"/>
              <a:cs typeface="Calibri"/>
              <a:sym typeface="Calibri"/>
            </a:endParaRPr>
          </a:p>
        </p:txBody>
      </p:sp>
      <p:sp>
        <p:nvSpPr>
          <p:cNvPr id="205" name="Google Shape;205;p11"/>
          <p:cNvSpPr/>
          <p:nvPr/>
        </p:nvSpPr>
        <p:spPr>
          <a:xfrm>
            <a:off x="4155138" y="1360550"/>
            <a:ext cx="816642" cy="269190"/>
          </a:xfrm>
          <a:prstGeom prst="flowChartTerminator">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VISUALISE</a:t>
            </a:r>
            <a:endParaRPr sz="800" b="0" i="0" u="none" strike="noStrike" cap="none">
              <a:solidFill>
                <a:srgbClr val="FFFFFF"/>
              </a:solidFill>
              <a:latin typeface="Calibri"/>
              <a:ea typeface="Calibri"/>
              <a:cs typeface="Calibri"/>
              <a:sym typeface="Calibri"/>
            </a:endParaRPr>
          </a:p>
        </p:txBody>
      </p:sp>
      <p:sp>
        <p:nvSpPr>
          <p:cNvPr id="206" name="Google Shape;206;p11"/>
          <p:cNvSpPr/>
          <p:nvPr/>
        </p:nvSpPr>
        <p:spPr>
          <a:xfrm>
            <a:off x="597300" y="3605975"/>
            <a:ext cx="4523400" cy="6858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1"/>
          <p:cNvSpPr/>
          <p:nvPr/>
        </p:nvSpPr>
        <p:spPr>
          <a:xfrm>
            <a:off x="210175" y="3759050"/>
            <a:ext cx="907038" cy="393606"/>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PLATFORMS &amp; DEVOPS</a:t>
            </a:r>
            <a:endParaRPr sz="800" b="0" i="0" u="none" strike="noStrike" cap="none">
              <a:solidFill>
                <a:srgbClr val="FFFFFF"/>
              </a:solidFill>
              <a:latin typeface="Calibri"/>
              <a:ea typeface="Calibri"/>
              <a:cs typeface="Calibri"/>
              <a:sym typeface="Calibri"/>
            </a:endParaRPr>
          </a:p>
        </p:txBody>
      </p:sp>
      <p:pic>
        <p:nvPicPr>
          <p:cNvPr id="208" name="Google Shape;208;p11"/>
          <p:cNvPicPr preferRelativeResize="0"/>
          <p:nvPr/>
        </p:nvPicPr>
        <p:blipFill rotWithShape="1">
          <a:blip r:embed="rId3">
            <a:alphaModFix/>
          </a:blip>
          <a:srcRect/>
          <a:stretch/>
        </p:blipFill>
        <p:spPr>
          <a:xfrm>
            <a:off x="533375" y="1629750"/>
            <a:ext cx="907050" cy="604079"/>
          </a:xfrm>
          <a:prstGeom prst="rect">
            <a:avLst/>
          </a:prstGeom>
          <a:noFill/>
          <a:ln>
            <a:noFill/>
          </a:ln>
        </p:spPr>
      </p:pic>
      <p:pic>
        <p:nvPicPr>
          <p:cNvPr id="209" name="Google Shape;209;p11"/>
          <p:cNvPicPr preferRelativeResize="0"/>
          <p:nvPr/>
        </p:nvPicPr>
        <p:blipFill rotWithShape="1">
          <a:blip r:embed="rId4">
            <a:alphaModFix/>
          </a:blip>
          <a:srcRect/>
          <a:stretch/>
        </p:blipFill>
        <p:spPr>
          <a:xfrm>
            <a:off x="533374" y="2241038"/>
            <a:ext cx="484975" cy="484975"/>
          </a:xfrm>
          <a:prstGeom prst="rect">
            <a:avLst/>
          </a:prstGeom>
          <a:noFill/>
          <a:ln>
            <a:noFill/>
          </a:ln>
        </p:spPr>
      </p:pic>
      <p:pic>
        <p:nvPicPr>
          <p:cNvPr id="210" name="Google Shape;210;p11"/>
          <p:cNvPicPr preferRelativeResize="0"/>
          <p:nvPr/>
        </p:nvPicPr>
        <p:blipFill rotWithShape="1">
          <a:blip r:embed="rId5">
            <a:alphaModFix/>
          </a:blip>
          <a:srcRect/>
          <a:stretch/>
        </p:blipFill>
        <p:spPr>
          <a:xfrm>
            <a:off x="632800" y="2858850"/>
            <a:ext cx="650300" cy="439725"/>
          </a:xfrm>
          <a:prstGeom prst="rect">
            <a:avLst/>
          </a:prstGeom>
          <a:noFill/>
          <a:ln>
            <a:noFill/>
          </a:ln>
        </p:spPr>
      </p:pic>
      <p:pic>
        <p:nvPicPr>
          <p:cNvPr id="211" name="Google Shape;211;p11"/>
          <p:cNvPicPr preferRelativeResize="0"/>
          <p:nvPr/>
        </p:nvPicPr>
        <p:blipFill rotWithShape="1">
          <a:blip r:embed="rId6">
            <a:alphaModFix/>
          </a:blip>
          <a:srcRect/>
          <a:stretch/>
        </p:blipFill>
        <p:spPr>
          <a:xfrm>
            <a:off x="1706425" y="1677826"/>
            <a:ext cx="994850" cy="557091"/>
          </a:xfrm>
          <a:prstGeom prst="rect">
            <a:avLst/>
          </a:prstGeom>
          <a:noFill/>
          <a:ln>
            <a:noFill/>
          </a:ln>
        </p:spPr>
      </p:pic>
      <p:pic>
        <p:nvPicPr>
          <p:cNvPr id="212" name="Google Shape;212;p11"/>
          <p:cNvPicPr preferRelativeResize="0"/>
          <p:nvPr/>
        </p:nvPicPr>
        <p:blipFill rotWithShape="1">
          <a:blip r:embed="rId7">
            <a:alphaModFix/>
          </a:blip>
          <a:srcRect/>
          <a:stretch/>
        </p:blipFill>
        <p:spPr>
          <a:xfrm>
            <a:off x="1751625" y="2281375"/>
            <a:ext cx="816650" cy="424238"/>
          </a:xfrm>
          <a:prstGeom prst="rect">
            <a:avLst/>
          </a:prstGeom>
          <a:noFill/>
          <a:ln>
            <a:noFill/>
          </a:ln>
        </p:spPr>
      </p:pic>
      <p:pic>
        <p:nvPicPr>
          <p:cNvPr id="213" name="Google Shape;213;p11"/>
          <p:cNvPicPr preferRelativeResize="0"/>
          <p:nvPr/>
        </p:nvPicPr>
        <p:blipFill rotWithShape="1">
          <a:blip r:embed="rId8">
            <a:alphaModFix/>
          </a:blip>
          <a:srcRect/>
          <a:stretch/>
        </p:blipFill>
        <p:spPr>
          <a:xfrm>
            <a:off x="2030725" y="2858137"/>
            <a:ext cx="484975" cy="375775"/>
          </a:xfrm>
          <a:prstGeom prst="rect">
            <a:avLst/>
          </a:prstGeom>
          <a:noFill/>
          <a:ln>
            <a:noFill/>
          </a:ln>
        </p:spPr>
      </p:pic>
      <p:pic>
        <p:nvPicPr>
          <p:cNvPr id="214" name="Google Shape;214;p11"/>
          <p:cNvPicPr preferRelativeResize="0"/>
          <p:nvPr/>
        </p:nvPicPr>
        <p:blipFill rotWithShape="1">
          <a:blip r:embed="rId9">
            <a:alphaModFix/>
          </a:blip>
          <a:srcRect/>
          <a:stretch/>
        </p:blipFill>
        <p:spPr>
          <a:xfrm>
            <a:off x="3037129" y="1677816"/>
            <a:ext cx="650300" cy="349717"/>
          </a:xfrm>
          <a:prstGeom prst="rect">
            <a:avLst/>
          </a:prstGeom>
          <a:noFill/>
          <a:ln>
            <a:noFill/>
          </a:ln>
        </p:spPr>
      </p:pic>
      <p:pic>
        <p:nvPicPr>
          <p:cNvPr id="215" name="Google Shape;215;p11"/>
          <p:cNvPicPr preferRelativeResize="0"/>
          <p:nvPr/>
        </p:nvPicPr>
        <p:blipFill rotWithShape="1">
          <a:blip r:embed="rId10">
            <a:alphaModFix/>
          </a:blip>
          <a:srcRect/>
          <a:stretch/>
        </p:blipFill>
        <p:spPr>
          <a:xfrm>
            <a:off x="2817275" y="2163449"/>
            <a:ext cx="751573" cy="375775"/>
          </a:xfrm>
          <a:prstGeom prst="rect">
            <a:avLst/>
          </a:prstGeom>
          <a:noFill/>
          <a:ln>
            <a:noFill/>
          </a:ln>
        </p:spPr>
      </p:pic>
      <p:pic>
        <p:nvPicPr>
          <p:cNvPr id="216" name="Google Shape;216;p11"/>
          <p:cNvPicPr preferRelativeResize="0"/>
          <p:nvPr/>
        </p:nvPicPr>
        <p:blipFill rotWithShape="1">
          <a:blip r:embed="rId11">
            <a:alphaModFix/>
          </a:blip>
          <a:srcRect/>
          <a:stretch/>
        </p:blipFill>
        <p:spPr>
          <a:xfrm>
            <a:off x="3171050" y="2497350"/>
            <a:ext cx="678675" cy="479743"/>
          </a:xfrm>
          <a:prstGeom prst="rect">
            <a:avLst/>
          </a:prstGeom>
          <a:noFill/>
          <a:ln>
            <a:noFill/>
          </a:ln>
        </p:spPr>
      </p:pic>
      <p:pic>
        <p:nvPicPr>
          <p:cNvPr id="217" name="Google Shape;217;p11"/>
          <p:cNvPicPr preferRelativeResize="0"/>
          <p:nvPr/>
        </p:nvPicPr>
        <p:blipFill rotWithShape="1">
          <a:blip r:embed="rId12">
            <a:alphaModFix/>
          </a:blip>
          <a:srcRect l="19794" t="14977" r="18974" b="14632"/>
          <a:stretch/>
        </p:blipFill>
        <p:spPr>
          <a:xfrm>
            <a:off x="2893724" y="2974725"/>
            <a:ext cx="678686" cy="439725"/>
          </a:xfrm>
          <a:prstGeom prst="rect">
            <a:avLst/>
          </a:prstGeom>
          <a:noFill/>
          <a:ln>
            <a:noFill/>
          </a:ln>
        </p:spPr>
      </p:pic>
      <p:pic>
        <p:nvPicPr>
          <p:cNvPr id="218" name="Google Shape;218;p11"/>
          <p:cNvPicPr preferRelativeResize="0"/>
          <p:nvPr/>
        </p:nvPicPr>
        <p:blipFill rotWithShape="1">
          <a:blip r:embed="rId13">
            <a:alphaModFix/>
          </a:blip>
          <a:srcRect/>
          <a:stretch/>
        </p:blipFill>
        <p:spPr>
          <a:xfrm>
            <a:off x="4075200" y="1782293"/>
            <a:ext cx="403499" cy="484975"/>
          </a:xfrm>
          <a:prstGeom prst="rect">
            <a:avLst/>
          </a:prstGeom>
          <a:noFill/>
          <a:ln>
            <a:noFill/>
          </a:ln>
        </p:spPr>
      </p:pic>
      <p:pic>
        <p:nvPicPr>
          <p:cNvPr id="219" name="Google Shape;219;p11"/>
          <p:cNvPicPr preferRelativeResize="0"/>
          <p:nvPr/>
        </p:nvPicPr>
        <p:blipFill rotWithShape="1">
          <a:blip r:embed="rId14">
            <a:alphaModFix/>
          </a:blip>
          <a:srcRect/>
          <a:stretch/>
        </p:blipFill>
        <p:spPr>
          <a:xfrm>
            <a:off x="4572000" y="1874225"/>
            <a:ext cx="403500" cy="403500"/>
          </a:xfrm>
          <a:prstGeom prst="rect">
            <a:avLst/>
          </a:prstGeom>
          <a:noFill/>
          <a:ln>
            <a:noFill/>
          </a:ln>
        </p:spPr>
      </p:pic>
      <p:pic>
        <p:nvPicPr>
          <p:cNvPr id="220" name="Google Shape;220;p11"/>
          <p:cNvPicPr preferRelativeResize="0"/>
          <p:nvPr/>
        </p:nvPicPr>
        <p:blipFill rotWithShape="1">
          <a:blip r:embed="rId15">
            <a:alphaModFix/>
          </a:blip>
          <a:srcRect/>
          <a:stretch/>
        </p:blipFill>
        <p:spPr>
          <a:xfrm>
            <a:off x="4089975" y="2508938"/>
            <a:ext cx="907050" cy="217850"/>
          </a:xfrm>
          <a:prstGeom prst="rect">
            <a:avLst/>
          </a:prstGeom>
          <a:noFill/>
          <a:ln>
            <a:noFill/>
          </a:ln>
        </p:spPr>
      </p:pic>
      <p:pic>
        <p:nvPicPr>
          <p:cNvPr id="221" name="Google Shape;221;p11"/>
          <p:cNvPicPr preferRelativeResize="0"/>
          <p:nvPr/>
        </p:nvPicPr>
        <p:blipFill rotWithShape="1">
          <a:blip r:embed="rId16">
            <a:alphaModFix/>
          </a:blip>
          <a:srcRect/>
          <a:stretch/>
        </p:blipFill>
        <p:spPr>
          <a:xfrm>
            <a:off x="4089967" y="2720855"/>
            <a:ext cx="650300" cy="650300"/>
          </a:xfrm>
          <a:prstGeom prst="rect">
            <a:avLst/>
          </a:prstGeom>
          <a:noFill/>
          <a:ln>
            <a:noFill/>
          </a:ln>
        </p:spPr>
      </p:pic>
      <p:pic>
        <p:nvPicPr>
          <p:cNvPr id="222" name="Google Shape;222;p11"/>
          <p:cNvPicPr preferRelativeResize="0"/>
          <p:nvPr/>
        </p:nvPicPr>
        <p:blipFill rotWithShape="1">
          <a:blip r:embed="rId17">
            <a:alphaModFix/>
          </a:blip>
          <a:srcRect/>
          <a:stretch/>
        </p:blipFill>
        <p:spPr>
          <a:xfrm>
            <a:off x="1175875" y="3674524"/>
            <a:ext cx="907050" cy="453525"/>
          </a:xfrm>
          <a:prstGeom prst="rect">
            <a:avLst/>
          </a:prstGeom>
          <a:noFill/>
          <a:ln>
            <a:noFill/>
          </a:ln>
        </p:spPr>
      </p:pic>
      <p:pic>
        <p:nvPicPr>
          <p:cNvPr id="223" name="Google Shape;223;p11"/>
          <p:cNvPicPr preferRelativeResize="0"/>
          <p:nvPr/>
        </p:nvPicPr>
        <p:blipFill rotWithShape="1">
          <a:blip r:embed="rId18">
            <a:alphaModFix/>
          </a:blip>
          <a:srcRect/>
          <a:stretch/>
        </p:blipFill>
        <p:spPr>
          <a:xfrm>
            <a:off x="4297650" y="3674525"/>
            <a:ext cx="484975" cy="484975"/>
          </a:xfrm>
          <a:prstGeom prst="rect">
            <a:avLst/>
          </a:prstGeom>
          <a:noFill/>
          <a:ln>
            <a:noFill/>
          </a:ln>
        </p:spPr>
      </p:pic>
      <p:pic>
        <p:nvPicPr>
          <p:cNvPr id="224" name="Google Shape;224;p11"/>
          <p:cNvPicPr preferRelativeResize="0"/>
          <p:nvPr/>
        </p:nvPicPr>
        <p:blipFill rotWithShape="1">
          <a:blip r:embed="rId19">
            <a:alphaModFix/>
          </a:blip>
          <a:srcRect/>
          <a:stretch/>
        </p:blipFill>
        <p:spPr>
          <a:xfrm>
            <a:off x="3695050" y="3721125"/>
            <a:ext cx="403500" cy="469457"/>
          </a:xfrm>
          <a:prstGeom prst="rect">
            <a:avLst/>
          </a:prstGeom>
          <a:noFill/>
          <a:ln>
            <a:noFill/>
          </a:ln>
        </p:spPr>
      </p:pic>
      <p:pic>
        <p:nvPicPr>
          <p:cNvPr id="225" name="Google Shape;225;p11"/>
          <p:cNvPicPr preferRelativeResize="0"/>
          <p:nvPr/>
        </p:nvPicPr>
        <p:blipFill rotWithShape="1">
          <a:blip r:embed="rId20">
            <a:alphaModFix/>
          </a:blip>
          <a:srcRect/>
          <a:stretch/>
        </p:blipFill>
        <p:spPr>
          <a:xfrm>
            <a:off x="2893725" y="3722850"/>
            <a:ext cx="678675" cy="356867"/>
          </a:xfrm>
          <a:prstGeom prst="rect">
            <a:avLst/>
          </a:prstGeom>
          <a:noFill/>
          <a:ln>
            <a:noFill/>
          </a:ln>
        </p:spPr>
      </p:pic>
      <p:pic>
        <p:nvPicPr>
          <p:cNvPr id="226" name="Google Shape;226;p11"/>
          <p:cNvPicPr preferRelativeResize="0"/>
          <p:nvPr/>
        </p:nvPicPr>
        <p:blipFill rotWithShape="1">
          <a:blip r:embed="rId21">
            <a:alphaModFix/>
          </a:blip>
          <a:srcRect/>
          <a:stretch/>
        </p:blipFill>
        <p:spPr>
          <a:xfrm>
            <a:off x="2274325" y="4075225"/>
            <a:ext cx="994850" cy="175123"/>
          </a:xfrm>
          <a:prstGeom prst="rect">
            <a:avLst/>
          </a:prstGeom>
          <a:noFill/>
          <a:ln>
            <a:noFill/>
          </a:ln>
        </p:spPr>
      </p:pic>
      <p:pic>
        <p:nvPicPr>
          <p:cNvPr id="227" name="Google Shape;227;p11"/>
          <p:cNvPicPr preferRelativeResize="0"/>
          <p:nvPr/>
        </p:nvPicPr>
        <p:blipFill rotWithShape="1">
          <a:blip r:embed="rId22">
            <a:alphaModFix/>
          </a:blip>
          <a:srcRect/>
          <a:stretch/>
        </p:blipFill>
        <p:spPr>
          <a:xfrm>
            <a:off x="2163660" y="3759060"/>
            <a:ext cx="484975" cy="202067"/>
          </a:xfrm>
          <a:prstGeom prst="rect">
            <a:avLst/>
          </a:prstGeom>
          <a:noFill/>
          <a:ln>
            <a:noFill/>
          </a:ln>
        </p:spPr>
      </p:pic>
      <p:pic>
        <p:nvPicPr>
          <p:cNvPr id="228" name="Google Shape;228;p11"/>
          <p:cNvPicPr preferRelativeResize="0"/>
          <p:nvPr/>
        </p:nvPicPr>
        <p:blipFill rotWithShape="1">
          <a:blip r:embed="rId23">
            <a:alphaModFix/>
          </a:blip>
          <a:srcRect l="48410"/>
          <a:stretch/>
        </p:blipFill>
        <p:spPr>
          <a:xfrm>
            <a:off x="8265775" y="430075"/>
            <a:ext cx="717875" cy="265725"/>
          </a:xfrm>
          <a:prstGeom prst="rect">
            <a:avLst/>
          </a:prstGeom>
          <a:noFill/>
          <a:ln>
            <a:noFill/>
          </a:ln>
        </p:spPr>
      </p:pic>
      <p:sp>
        <p:nvSpPr>
          <p:cNvPr id="229" name="Google Shape;229;p11"/>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9</a:t>
            </a:fld>
            <a:endParaRPr/>
          </a:p>
        </p:txBody>
      </p:sp>
      <p:sp>
        <p:nvSpPr>
          <p:cNvPr id="235" name="Google Shape;235;p8"/>
          <p:cNvSpPr txBox="1"/>
          <p:nvPr/>
        </p:nvSpPr>
        <p:spPr>
          <a:xfrm>
            <a:off x="164950" y="0"/>
            <a:ext cx="44991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73763"/>
                </a:solidFill>
                <a:latin typeface="Calibri"/>
                <a:ea typeface="Calibri"/>
                <a:cs typeface="Calibri"/>
                <a:sym typeface="Calibri"/>
              </a:rPr>
              <a:t>Technologies at Flairminds</a:t>
            </a:r>
            <a:endParaRPr sz="2800" b="0" i="0" u="none" strike="noStrike" cap="none">
              <a:solidFill>
                <a:srgbClr val="073763"/>
              </a:solidFill>
              <a:latin typeface="Calibri"/>
              <a:ea typeface="Calibri"/>
              <a:cs typeface="Calibri"/>
              <a:sym typeface="Calibri"/>
            </a:endParaRPr>
          </a:p>
        </p:txBody>
      </p:sp>
      <p:graphicFrame>
        <p:nvGraphicFramePr>
          <p:cNvPr id="236" name="Google Shape;236;p8"/>
          <p:cNvGraphicFramePr/>
          <p:nvPr/>
        </p:nvGraphicFramePr>
        <p:xfrm>
          <a:off x="257175" y="706844"/>
          <a:ext cx="8629650" cy="4034480"/>
        </p:xfrm>
        <a:graphic>
          <a:graphicData uri="http://schemas.openxmlformats.org/drawingml/2006/table">
            <a:tbl>
              <a:tblPr firstRow="1" bandRow="1">
                <a:noFill/>
                <a:tableStyleId>{C61AC3CD-D99F-415E-8C07-3DEC34ED800D}</a:tableStyleId>
              </a:tblPr>
              <a:tblGrid>
                <a:gridCol w="2028825">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gridCol w="3298825">
                  <a:extLst>
                    <a:ext uri="{9D8B030D-6E8A-4147-A177-3AD203B41FA5}">
                      <a16:colId xmlns:a16="http://schemas.microsoft.com/office/drawing/2014/main" val="20002"/>
                    </a:ext>
                  </a:extLst>
                </a:gridCol>
              </a:tblGrid>
              <a:tr h="316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Calibri"/>
                          <a:ea typeface="Calibri"/>
                          <a:cs typeface="Calibri"/>
                          <a:sym typeface="Calibri"/>
                        </a:rPr>
                        <a:t>Methodology</a:t>
                      </a:r>
                      <a:endParaRPr sz="1400"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Calibri"/>
                          <a:ea typeface="Calibri"/>
                          <a:cs typeface="Calibri"/>
                          <a:sym typeface="Calibri"/>
                        </a:rPr>
                        <a:t>Description</a:t>
                      </a:r>
                      <a:endParaRPr sz="1400"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Calibri"/>
                          <a:ea typeface="Calibri"/>
                          <a:cs typeface="Calibri"/>
                          <a:sym typeface="Calibri"/>
                        </a:rPr>
                        <a:t>Tools capability @ Flairminds</a:t>
                      </a:r>
                      <a:endParaRPr sz="14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5464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Machine learning</a:t>
                      </a:r>
                      <a:endParaRPr sz="1200"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Read hidden patterns to learn and improvise the system</a:t>
                      </a:r>
                      <a:endParaRPr sz="12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Scikit_learn, ML algorithms such as - Linear regression, KNN, Random forest,  SVM, XGboost etc</a:t>
                      </a:r>
                      <a:endParaRPr sz="1200" u="none" strike="noStrike" cap="none">
                        <a:solidFill>
                          <a:schemeClr val="lt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3903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Predictive analysis and visualization</a:t>
                      </a:r>
                      <a:endParaRPr sz="1200"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Identify the likelihood of future outcomes based on historical data</a:t>
                      </a:r>
                      <a:endParaRPr sz="12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ML algorithms, Azure ML. Data studio, Power BI, Tableau, Seaborn</a:t>
                      </a:r>
                      <a:endParaRPr sz="1200" u="none" strike="noStrike" cap="none">
                        <a:solidFill>
                          <a:schemeClr val="lt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70255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Natural language processing</a:t>
                      </a:r>
                      <a:endParaRPr sz="1200"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Analysis and synthesis of natural language and speech which makes human language decipherable to computer</a:t>
                      </a:r>
                      <a:endParaRPr sz="12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Spacy, NLTK, Gensim, TF-IDF, Word2vec, Word2doc, Bert, FAISS</a:t>
                      </a:r>
                      <a:endParaRPr sz="1200" u="none" strike="noStrike" cap="none">
                        <a:solidFill>
                          <a:schemeClr val="lt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r h="5464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Object detection and image processing</a:t>
                      </a:r>
                      <a:endParaRPr sz="12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Sorting image objects by detection, tracking and classification using computer vision</a:t>
                      </a:r>
                      <a:endParaRPr sz="12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TensorFlow, Transformer, Pyspark, FAISS, OpenCV</a:t>
                      </a:r>
                      <a:endParaRPr sz="1200" u="none" strike="noStrike" cap="none">
                        <a:solidFill>
                          <a:schemeClr val="lt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4"/>
                  </a:ext>
                </a:extLst>
              </a:tr>
              <a:tr h="3903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Deep learning</a:t>
                      </a:r>
                      <a:endParaRPr sz="12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A neural network that attempts to simulate human brain</a:t>
                      </a:r>
                      <a:endParaRPr sz="12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Pytorch, TensorFlow, Theano, Pyspark,  FAISS, OpenCV, Transformer</a:t>
                      </a:r>
                      <a:endParaRPr sz="1400" u="none" strike="noStrike" cap="none">
                        <a:solidFill>
                          <a:schemeClr val="lt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5"/>
                  </a:ext>
                </a:extLst>
              </a:tr>
              <a:tr h="390300">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solidFill>
                            <a:schemeClr val="lt1"/>
                          </a:solidFill>
                          <a:latin typeface="Calibri"/>
                          <a:ea typeface="Calibri"/>
                          <a:cs typeface="Calibri"/>
                          <a:sym typeface="Calibri"/>
                        </a:rPr>
                        <a:t>Big data analytics</a:t>
                      </a:r>
                      <a:endParaRPr sz="13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Uncover trends, patterns and correlations in large amount of raw data</a:t>
                      </a:r>
                      <a:endParaRPr sz="12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MongoDB, Azure, Google cloud, AWS, Apache spark, Tableau</a:t>
                      </a:r>
                      <a:endParaRPr sz="1200" u="none" strike="noStrike" cap="none">
                        <a:solidFill>
                          <a:schemeClr val="lt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6"/>
                  </a:ext>
                </a:extLst>
              </a:tr>
              <a:tr h="390300">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solidFill>
                            <a:schemeClr val="lt1"/>
                          </a:solidFill>
                          <a:latin typeface="Calibri"/>
                          <a:ea typeface="Calibri"/>
                          <a:cs typeface="Calibri"/>
                          <a:sym typeface="Calibri"/>
                        </a:rPr>
                        <a:t>Cloud services</a:t>
                      </a:r>
                      <a:endParaRPr sz="13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Cloud architecture for model deployment and APIs</a:t>
                      </a:r>
                      <a:endParaRPr sz="1200" u="none" strike="noStrike" cap="none">
                        <a:solidFill>
                          <a:schemeClr val="lt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Calibri"/>
                          <a:ea typeface="Calibri"/>
                          <a:cs typeface="Calibri"/>
                          <a:sym typeface="Calibri"/>
                        </a:rPr>
                        <a:t>Azure, AWS, Google Cloud</a:t>
                      </a:r>
                      <a:endParaRPr sz="1200" u="none" strike="noStrike" cap="none">
                        <a:solidFill>
                          <a:schemeClr val="lt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7"/>
                  </a:ext>
                </a:extLst>
              </a:tr>
            </a:tbl>
          </a:graphicData>
        </a:graphic>
      </p:graphicFrame>
      <p:pic>
        <p:nvPicPr>
          <p:cNvPr id="237" name="Google Shape;237;p8"/>
          <p:cNvPicPr preferRelativeResize="0"/>
          <p:nvPr/>
        </p:nvPicPr>
        <p:blipFill rotWithShape="1">
          <a:blip r:embed="rId3">
            <a:alphaModFix/>
          </a:blip>
          <a:srcRect l="48410"/>
          <a:stretch/>
        </p:blipFill>
        <p:spPr>
          <a:xfrm>
            <a:off x="8265775" y="430075"/>
            <a:ext cx="717875" cy="265725"/>
          </a:xfrm>
          <a:prstGeom prst="rect">
            <a:avLst/>
          </a:prstGeom>
          <a:noFill/>
          <a:ln>
            <a:noFill/>
          </a:ln>
        </p:spPr>
      </p:pic>
      <p:sp>
        <p:nvSpPr>
          <p:cNvPr id="238" name="Google Shape;238;p8"/>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D6C0B0299502459BE057F60D45F7A2" ma:contentTypeVersion="16" ma:contentTypeDescription="Create a new document." ma:contentTypeScope="" ma:versionID="f50657443db3cca893bf2a77a6b82c8e">
  <xsd:schema xmlns:xsd="http://www.w3.org/2001/XMLSchema" xmlns:xs="http://www.w3.org/2001/XMLSchema" xmlns:p="http://schemas.microsoft.com/office/2006/metadata/properties" xmlns:ns2="ecf2865c-a0c0-4830-9c97-c878b24eefc5" xmlns:ns3="0c3f3349-3fde-44b2-91dd-1461469ae59c" targetNamespace="http://schemas.microsoft.com/office/2006/metadata/properties" ma:root="true" ma:fieldsID="ffe86a2076484ea9f4ac21488ba3d86b" ns2:_="" ns3:_="">
    <xsd:import namespace="ecf2865c-a0c0-4830-9c97-c878b24eefc5"/>
    <xsd:import namespace="0c3f3349-3fde-44b2-91dd-1461469ae5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_Flow_SignoffStatu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2865c-a0c0-4830-9c97-c878b24eefc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54104d38-e8e4-4984-a0bc-6afa79dcdd70}" ma:internalName="TaxCatchAll" ma:showField="CatchAllData" ma:web="ecf2865c-a0c0-4830-9c97-c878b24eefc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c3f3349-3fde-44b2-91dd-1461469ae5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236efef-33c7-4880-a5c8-aa8024ac5528"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Flow_SignoffStatus" ma:index="22" nillable="true" ma:displayName="Sign-off status" ma:internalName="Sign_x002d_off_x0020_status">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c3f3349-3fde-44b2-91dd-1461469ae59c">
      <Terms xmlns="http://schemas.microsoft.com/office/infopath/2007/PartnerControls"/>
    </lcf76f155ced4ddcb4097134ff3c332f>
    <_Flow_SignoffStatus xmlns="0c3f3349-3fde-44b2-91dd-1461469ae59c" xsi:nil="true"/>
    <TaxCatchAll xmlns="ecf2865c-a0c0-4830-9c97-c878b24eefc5" xsi:nil="true"/>
  </documentManagement>
</p:properties>
</file>

<file path=customXml/itemProps1.xml><?xml version="1.0" encoding="utf-8"?>
<ds:datastoreItem xmlns:ds="http://schemas.openxmlformats.org/officeDocument/2006/customXml" ds:itemID="{915B3726-833B-4DA2-B170-183A2C7BF2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2865c-a0c0-4830-9c97-c878b24eefc5"/>
    <ds:schemaRef ds:uri="0c3f3349-3fde-44b2-91dd-1461469ae5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92D936-93AB-4192-97CB-511322370D17}">
  <ds:schemaRefs>
    <ds:schemaRef ds:uri="http://schemas.microsoft.com/sharepoint/v3/contenttype/forms"/>
  </ds:schemaRefs>
</ds:datastoreItem>
</file>

<file path=customXml/itemProps3.xml><?xml version="1.0" encoding="utf-8"?>
<ds:datastoreItem xmlns:ds="http://schemas.openxmlformats.org/officeDocument/2006/customXml" ds:itemID="{8349886F-9429-4EAB-B91F-CBC27E7B4625}">
  <ds:schemaRefs>
    <ds:schemaRef ds:uri="http://schemas.microsoft.com/office/2006/metadata/properties"/>
    <ds:schemaRef ds:uri="http://schemas.microsoft.com/office/infopath/2007/PartnerControls"/>
    <ds:schemaRef ds:uri="0c3f3349-3fde-44b2-91dd-1461469ae59c"/>
    <ds:schemaRef ds:uri="ecf2865c-a0c0-4830-9c97-c878b24eefc5"/>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21</Slides>
  <Notes>21</Notes>
  <HiddenSlides>1</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Slate</vt:lpstr>
      <vt:lpstr>Data Science practices</vt:lpstr>
      <vt:lpstr>Agenda</vt:lpstr>
      <vt:lpstr>What is Data Science?</vt:lpstr>
      <vt:lpstr>PowerPoint Presentation</vt:lpstr>
      <vt:lpstr>PowerPoint Presentation</vt:lpstr>
      <vt:lpstr>PowerPoint Presentation</vt:lpstr>
      <vt:lpstr>PowerPoint Presentation</vt:lpstr>
      <vt:lpstr>PowerPoint Presentation</vt:lpstr>
      <vt:lpstr>PowerPoint Presentation</vt:lpstr>
      <vt:lpstr>Case studies</vt:lpstr>
      <vt:lpstr>PowerPoint Presentation</vt:lpstr>
      <vt:lpstr>Insurance fraud detection</vt:lpstr>
      <vt:lpstr>Leading European retailer </vt:lpstr>
      <vt:lpstr>Sales, forecast and waste management</vt:lpstr>
      <vt:lpstr>E-commerce agency</vt:lpstr>
      <vt:lpstr>Financial services provider</vt:lpstr>
      <vt:lpstr>AssetTech financial consultant</vt:lpstr>
      <vt:lpstr>GreenTech consultant </vt:lpstr>
      <vt:lpstr>Financial consultant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practices</dc:title>
  <dc:creator>Lenovo</dc:creator>
  <cp:revision>3</cp:revision>
  <dcterms:modified xsi:type="dcterms:W3CDTF">2024-08-09T05:42:05Z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0x010100E2D6C0B0299502459BE057F60D45F7A2</vt:lpwstr>
  </property>
  <property fmtid="{D5CDD505-2E9C-101B-9397-08002B2CF9AE}" pid="3" name="MediaServiceImageTags">
    <vt:lpwstr/>
  </property>
</Properties>
</file>